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40"/>
  </p:notesMasterIdLst>
  <p:sldIdLst>
    <p:sldId id="256" r:id="rId2"/>
    <p:sldId id="262" r:id="rId3"/>
    <p:sldId id="260" r:id="rId4"/>
    <p:sldId id="257" r:id="rId5"/>
    <p:sldId id="259" r:id="rId6"/>
    <p:sldId id="264" r:id="rId7"/>
    <p:sldId id="266" r:id="rId8"/>
    <p:sldId id="268" r:id="rId9"/>
    <p:sldId id="269" r:id="rId10"/>
    <p:sldId id="270" r:id="rId11"/>
    <p:sldId id="273" r:id="rId12"/>
    <p:sldId id="274" r:id="rId13"/>
    <p:sldId id="301" r:id="rId14"/>
    <p:sldId id="302" r:id="rId15"/>
    <p:sldId id="303" r:id="rId16"/>
    <p:sldId id="267" r:id="rId17"/>
    <p:sldId id="275" r:id="rId18"/>
    <p:sldId id="304" r:id="rId19"/>
    <p:sldId id="299" r:id="rId20"/>
    <p:sldId id="284" r:id="rId21"/>
    <p:sldId id="285" r:id="rId22"/>
    <p:sldId id="287" r:id="rId23"/>
    <p:sldId id="305" r:id="rId24"/>
    <p:sldId id="290" r:id="rId25"/>
    <p:sldId id="312" r:id="rId26"/>
    <p:sldId id="291" r:id="rId27"/>
    <p:sldId id="293" r:id="rId28"/>
    <p:sldId id="294" r:id="rId29"/>
    <p:sldId id="306" r:id="rId30"/>
    <p:sldId id="307" r:id="rId31"/>
    <p:sldId id="313" r:id="rId32"/>
    <p:sldId id="308" r:id="rId33"/>
    <p:sldId id="295" r:id="rId34"/>
    <p:sldId id="296" r:id="rId35"/>
    <p:sldId id="297" r:id="rId36"/>
    <p:sldId id="298" r:id="rId37"/>
    <p:sldId id="300" r:id="rId38"/>
    <p:sldId id="311" r:id="rId3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E6DE2-AA77-4C0D-B384-635A98A76FC2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9003B-211E-41DB-8E15-55B95D6ED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367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003B-211E-41DB-8E15-55B95D6EDBA9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128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003B-211E-41DB-8E15-55B95D6EDBA9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580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70EC4-FB50-4E85-A0BD-FA1DD3BEBEAC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87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59D9-8C64-4B55-B57E-5DA3FF5FBB25}" type="datetime1">
              <a:rPr lang="ru-RU" smtClean="0"/>
              <a:t>11.10.2022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34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3AEA-093B-40F4-8E13-B587314444CF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24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33E3-0B9C-4BBD-A0AE-66836B1978BF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194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907F-AB20-48D8-997A-17E5DABAC22F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043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785E-5256-468B-8C3C-8CCF52016778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318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E07C6-0522-4119-A8C5-DFAB217AFD99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527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B35A-93EB-4763-9984-8A72545C1C90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6386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099-CAF6-4F85-8B4A-F176B627DE7B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7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B087-45B1-47E9-843F-7BF4C3EADF9B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05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70A3A-4C98-4675-A16B-153706905879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023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A8BF-E70F-45D5-B1F8-0A04AD6BDF55}" type="datetime1">
              <a:rPr lang="ru-RU" smtClean="0"/>
              <a:t>11.10.2022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68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1A57-5DAF-478F-A729-E51E21E97061}" type="datetime1">
              <a:rPr lang="ru-RU" smtClean="0"/>
              <a:t>11.10.2022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52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5C1D-8215-4570-A9E7-1A8B77062C5C}" type="datetime1">
              <a:rPr lang="ru-RU" smtClean="0"/>
              <a:t>11.10.2022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275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684C1-818E-4AAF-826D-48E8724F512F}" type="datetime1">
              <a:rPr lang="ru-RU" smtClean="0"/>
              <a:t>11.10.2022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4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3FB1-141E-4660-9B89-2871153B6041}" type="datetime1">
              <a:rPr lang="ru-RU" smtClean="0"/>
              <a:t>11.10.2022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63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5C751-8697-40CF-864F-69941EF05DA5}" type="datetime1">
              <a:rPr lang="ru-RU" smtClean="0"/>
              <a:t>11.10.2022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79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8F6B173-AEA7-4ABF-BD2B-A4B33F8656FC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A998DC5-B7AC-4074-8F3E-B51CE7706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92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354264"/>
            <a:ext cx="10261600" cy="117633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Об изменениях  законодательства</a:t>
            </a:r>
            <a:br>
              <a:rPr lang="ru-RU" sz="4000" b="1" dirty="0"/>
            </a:br>
            <a:r>
              <a:rPr lang="ru-RU" sz="4000" b="1" dirty="0"/>
              <a:t>в области охраны труда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91919" y="4997232"/>
            <a:ext cx="6593681" cy="1314667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/>
              <a:t>Главный технический инспектор </a:t>
            </a:r>
            <a:r>
              <a:rPr lang="ru-RU" sz="2000" b="1" dirty="0" smtClean="0"/>
              <a:t>труда</a:t>
            </a:r>
            <a:endParaRPr lang="ru-RU" sz="2000" b="1" dirty="0"/>
          </a:p>
          <a:p>
            <a:pPr algn="r"/>
            <a:r>
              <a:rPr lang="ru-RU" sz="2000" b="1" dirty="0" smtClean="0"/>
              <a:t>Антонов Александр Александрович</a:t>
            </a:r>
            <a:endParaRPr lang="ru-RU" sz="2000" b="1" dirty="0"/>
          </a:p>
          <a:p>
            <a:pPr algn="r"/>
            <a:r>
              <a:rPr lang="ru-RU" sz="2000" b="1" dirty="0"/>
              <a:t>Тел.: </a:t>
            </a:r>
            <a:r>
              <a:rPr lang="ru-RU" sz="2000" b="1" dirty="0" smtClean="0"/>
              <a:t>8 (499) 263-19-54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816100" y="241301"/>
            <a:ext cx="839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Московская областная  </a:t>
            </a:r>
            <a:r>
              <a:rPr lang="ru-RU" b="1" dirty="0" smtClean="0"/>
              <a:t>организация</a:t>
            </a:r>
            <a:endParaRPr lang="ru-RU" b="1" dirty="0"/>
          </a:p>
          <a:p>
            <a:pPr algn="ctr"/>
            <a:r>
              <a:rPr lang="ru-RU" b="1" dirty="0" smtClean="0"/>
              <a:t>Общероссийского Профсоюза образования</a:t>
            </a:r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08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 июля 2021 г. N 311-ФЗ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внесении изменений в Трудовой кодекс РФ"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399" y="1317869"/>
            <a:ext cx="10718799" cy="52705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/>
              <a:t>Статья 214. Обязанности работодателя в области охраны </a:t>
            </a:r>
            <a:r>
              <a:rPr lang="ru-RU" b="1" dirty="0" smtClean="0"/>
              <a:t>труда</a:t>
            </a:r>
          </a:p>
          <a:p>
            <a:pPr marL="0" indent="0">
              <a:buNone/>
            </a:pPr>
            <a:r>
              <a:rPr lang="ru-RU" sz="2000" b="1" i="1" u="sng" dirty="0">
                <a:solidFill>
                  <a:srgbClr val="FF0000"/>
                </a:solidFill>
              </a:rPr>
              <a:t>Обязанности по обеспечению безопасных условий и охраны труда возлагаются на работодателя</a:t>
            </a:r>
            <a:r>
              <a:rPr lang="ru-RU" sz="2000" b="1" i="1" u="sng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000" b="1" i="1" dirty="0"/>
              <a:t>Работодатель обязан создать безопасные условия труда исходя из комплексной оценки технического и организационного уровня рабочего места, а также исходя из оценки факторов производственной среды и трудового процесса, которые могут привести к нанесению вреда здоровью работников.</a:t>
            </a:r>
            <a:endParaRPr lang="ru-RU" sz="2000" b="1" i="1" dirty="0" smtClean="0"/>
          </a:p>
          <a:p>
            <a:pPr marL="0" indent="0">
              <a:buNone/>
            </a:pPr>
            <a:r>
              <a:rPr lang="ru-RU" sz="2000" b="1" i="1" dirty="0"/>
              <a:t>Работодатель обязан обеспечить: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i="1" dirty="0" smtClean="0"/>
              <a:t>…;</a:t>
            </a:r>
            <a:endParaRPr lang="ru-RU" sz="2000" b="1" i="1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i="1" dirty="0" smtClean="0"/>
              <a:t>создание </a:t>
            </a:r>
            <a:r>
              <a:rPr lang="ru-RU" sz="2000" b="1" i="1" dirty="0"/>
              <a:t>и функционирование системы управления охраной труда;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i="1" dirty="0" smtClean="0"/>
              <a:t>…</a:t>
            </a:r>
            <a:endParaRPr lang="ru-RU" sz="2000" b="1" i="1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i="1" dirty="0" smtClean="0"/>
              <a:t>систематическое </a:t>
            </a:r>
            <a:r>
              <a:rPr lang="ru-RU" sz="2000" b="1" i="1" dirty="0"/>
              <a:t>выявление опасностей и профессиональных рисков, их регулярный анализ и оценку;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i="1" dirty="0" smtClean="0"/>
              <a:t>реализацию </a:t>
            </a:r>
            <a:r>
              <a:rPr lang="ru-RU" sz="2000" b="1" i="1" dirty="0"/>
              <a:t>мероприятий по улучшению условий и охраны труда</a:t>
            </a:r>
            <a:r>
              <a:rPr lang="ru-RU" sz="2000" b="1" i="1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i="1" dirty="0" smtClean="0"/>
              <a:t>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i="1" dirty="0"/>
              <a:t>расследование и учет несчастных случаев на производстве и профессиональных заболеваний, </a:t>
            </a:r>
            <a:r>
              <a:rPr lang="ru-RU" sz="2000" b="1" i="1" u="sng" dirty="0"/>
              <a:t>учет и рассмотрение причин и обстоятельств событий, приведших к возникновению микроповреждений (микротравм)</a:t>
            </a:r>
            <a:r>
              <a:rPr lang="ru-RU" sz="2000" b="1" i="1" dirty="0"/>
              <a:t>, …</a:t>
            </a:r>
          </a:p>
          <a:p>
            <a:endParaRPr lang="ru-RU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40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 июля 2021 г. N 311-ФЗ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внесении изменений в Трудовой кодекс РФ"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399" y="1309077"/>
            <a:ext cx="10718799" cy="5270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Статья 214. Обязанности работодателя в области охраны </a:t>
            </a:r>
            <a:r>
              <a:rPr lang="ru-RU" b="1" dirty="0" smtClean="0"/>
              <a:t>труда</a:t>
            </a:r>
          </a:p>
          <a:p>
            <a:pPr marL="0" indent="0">
              <a:buNone/>
            </a:pPr>
            <a:r>
              <a:rPr lang="ru-RU" sz="2000" b="1" i="1" dirty="0" smtClean="0"/>
              <a:t>Работодатель </a:t>
            </a:r>
            <a:r>
              <a:rPr lang="ru-RU" sz="2000" b="1" i="1" dirty="0"/>
              <a:t>обязан обеспечить: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i="1" dirty="0" smtClean="0"/>
              <a:t>информирование </a:t>
            </a:r>
            <a:r>
              <a:rPr lang="ru-RU" sz="2000" b="1" i="1" dirty="0"/>
              <a:t>работников об условиях и охране труда на их рабочих местах, о существующих профессиональных рисках и их уровнях, а также о мерах по защите от воздействия вредных и (или) опасных производственных факторов, имеющихся на рабочих местах, о предоставляемых им гарантиях, полагающихся им компенсациях и средствах индивидуальной защиты, об использовании приборов, устройств, оборудования и (или) комплексов (систем) приборов, устройств, оборудования, обеспечивающих дистанционную видео-, аудио- или иную фиксацию процессов производства работ, в целях контроля за безопасностью производства работ;</a:t>
            </a:r>
            <a:endParaRPr lang="ru-RU" sz="2000" b="1" i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i="1" dirty="0"/>
              <a:t>ведение реестра (перечня) нормативных правовых актов (в том числе с использованием электронных вычислительных машин и баз данных), содержащих требования охраны труда, в соответствии со спецификой своей деятельности, а также доступ работников к актуальным редакциям таких нормативных правовых актов;</a:t>
            </a:r>
          </a:p>
          <a:p>
            <a:endParaRPr lang="ru-RU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79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 июля 2021 г. N 311-ФЗ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внесении изменений в Трудовой кодекс РФ"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0" y="1282700"/>
            <a:ext cx="10718799" cy="5270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Статья 214.2. Права работодателя в области охраны </a:t>
            </a:r>
            <a:r>
              <a:rPr lang="ru-RU" b="1" dirty="0" smtClean="0"/>
              <a:t>труда</a:t>
            </a:r>
            <a:endParaRPr lang="ru-RU" sz="2000" b="1" i="1" dirty="0"/>
          </a:p>
          <a:p>
            <a:pPr marL="0" indent="0">
              <a:buNone/>
            </a:pPr>
            <a:r>
              <a:rPr lang="ru-RU" sz="2000" b="1" i="1" dirty="0"/>
              <a:t>Работодатель имеет право: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i="1" dirty="0" smtClean="0"/>
              <a:t>использовать </a:t>
            </a:r>
            <a:r>
              <a:rPr lang="ru-RU" sz="2000" b="1" i="1" dirty="0"/>
              <a:t>в целях контроля за безопасностью производства работ приборы, устройства, оборудование и (или) комплексы (системы) приборов, устройств, оборудования, обеспечивающих дистанционную видео-, аудио- или иную фиксацию процессов производства работ, обеспечивать хранение полученной информации;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i="1" dirty="0" smtClean="0"/>
              <a:t>вести </a:t>
            </a:r>
            <a:r>
              <a:rPr lang="ru-RU" sz="2000" b="1" i="1" dirty="0"/>
              <a:t>электронный документооборот в области охраны труда;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b="1" i="1" dirty="0" smtClean="0"/>
              <a:t>предоставлять </a:t>
            </a:r>
            <a:r>
              <a:rPr lang="ru-RU" sz="2000" b="1" i="1" dirty="0"/>
              <a:t>дистанционный доступ к наблюдению за безопасным производством работ, а также к базам электронных документов работодателя в области охраны труда федеральному органу исполнительной власти, уполномоченному на осуществление федерального государственного контроля (надзора) за соблюдением трудового законодательства и иных нормативных правовых актов, содержащих нормы трудового права, и его территориальным органам (государственным инспекциям труда в субъектах Российской Федерации).</a:t>
            </a:r>
            <a:endParaRPr lang="ru-RU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91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 июля 2021 г. N 311-ФЗ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внесении изменений в Трудовой кодекс РФ"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0" y="1454716"/>
            <a:ext cx="10718799" cy="4303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Статья 216.2. Право работника на получение информации об условиях и охране </a:t>
            </a:r>
            <a:r>
              <a:rPr lang="ru-RU" b="1" dirty="0" smtClean="0"/>
              <a:t>труда</a:t>
            </a:r>
          </a:p>
          <a:p>
            <a:pPr marL="0" indent="0" algn="just">
              <a:buNone/>
            </a:pPr>
            <a:r>
              <a:rPr lang="ru-RU" sz="1800" b="1" i="1" dirty="0"/>
              <a:t>Каждый работник имеет право на получение актуальной и достоверной информации об условиях и охране труда на его рабочем месте, о существующих профессиональных рисках и их уровнях, а также о мерах по защите от воздействия вредных и (или) опасных производственных факторов, имеющихся на рабочем месте, о предоставляемых ему гарантиях, полагающихся ему компенсациях и средствах индивидуальной защиты, об использовании приборов, устройств, оборудования и (или) комплексов (систем) приборов, устройств, оборудования, обеспечивающих дистанционную видео-, аудио- или иную фиксацию процессов производства работ, в целях контроля за безопасностью производства работ.</a:t>
            </a:r>
          </a:p>
          <a:p>
            <a:pPr marL="0" indent="0" algn="just">
              <a:buNone/>
            </a:pPr>
            <a:r>
              <a:rPr lang="ru-RU" sz="1800" b="1" i="1" u="sng" dirty="0" smtClean="0"/>
              <a:t>Обязанность предоставления указанной в настоящей статье информации возлагается на работодателя</a:t>
            </a:r>
            <a:r>
              <a:rPr lang="ru-RU" sz="1800" b="1" i="1" dirty="0" smtClean="0"/>
              <a:t>, </a:t>
            </a:r>
            <a:r>
              <a:rPr lang="ru-RU" sz="1800" b="1" i="1" dirty="0"/>
              <a:t>а также на соответствующие государственные </a:t>
            </a:r>
            <a:r>
              <a:rPr lang="ru-RU" sz="1800" b="1" i="1" dirty="0" smtClean="0"/>
              <a:t>органы </a:t>
            </a:r>
            <a:r>
              <a:rPr lang="ru-RU" sz="1800" b="1" i="1" dirty="0"/>
              <a:t>и общественные организации при наличии у них такой </a:t>
            </a:r>
            <a:r>
              <a:rPr lang="ru-RU" sz="1800" b="1" i="1" dirty="0" smtClean="0"/>
              <a:t>информации…</a:t>
            </a:r>
            <a:endParaRPr lang="ru-RU" sz="2000" b="1" i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62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Информирование работников об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условиях и охране труда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0" y="1454716"/>
            <a:ext cx="10718799" cy="4303288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/>
              <a:t>Приказ Министерства труда и социальной защиты РФ от 29 октября 2021 г. N </a:t>
            </a:r>
            <a:r>
              <a:rPr lang="ru-RU" sz="2800" b="1" dirty="0" smtClean="0"/>
              <a:t>773н «Об </a:t>
            </a:r>
            <a:r>
              <a:rPr lang="ru-RU" sz="2800" b="1" dirty="0"/>
              <a:t>утверждении форм (способов) информирования работников об их трудовых правах, включая право на безопасные условия и охрану труда, и примерного перечня информационных материалов в целях информирования работников об их трудовых правах, включая право на безопасные условия и охрану </a:t>
            </a:r>
            <a:r>
              <a:rPr lang="ru-RU" sz="2800" b="1" dirty="0" smtClean="0"/>
              <a:t>труда»</a:t>
            </a:r>
          </a:p>
          <a:p>
            <a:r>
              <a:rPr lang="ru-RU" sz="2800" b="1" dirty="0"/>
              <a:t>Приказ Министерства труда и социальной защиты РФ от 17 декабря 2021 г. N </a:t>
            </a:r>
            <a:r>
              <a:rPr lang="ru-RU" sz="2800" b="1" dirty="0" smtClean="0"/>
              <a:t>894 «Об </a:t>
            </a:r>
            <a:r>
              <a:rPr lang="ru-RU" sz="2800" b="1" dirty="0"/>
              <a:t>утверждении рекомендаций по размещению работодателем информационных материалов в целях информирования работников об их трудовых правах, включая право на безопасные условия и охрану </a:t>
            </a:r>
            <a:r>
              <a:rPr lang="ru-RU" sz="2800" b="1" dirty="0" smtClean="0"/>
              <a:t>труда»</a:t>
            </a:r>
            <a:endParaRPr lang="ru-RU" sz="28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54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 июля 2021 г. N 311-ФЗ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внесении изменений в Трудовой кодекс РФ"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0" y="1282700"/>
            <a:ext cx="10718799" cy="4221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Статья 217. Система управления охраной </a:t>
            </a:r>
            <a:r>
              <a:rPr lang="ru-RU" b="1" dirty="0" smtClean="0"/>
              <a:t>труда</a:t>
            </a:r>
          </a:p>
          <a:p>
            <a:pPr marL="0" indent="0">
              <a:buNone/>
            </a:pPr>
            <a:r>
              <a:rPr lang="ru-RU" sz="2000" b="1" i="1" dirty="0"/>
              <a:t>Система управления охраной труда - комплекс взаимосвязанных и взаимодействующих между собой элементов, устанавливающих политику и цели в области охраны труда у конкретного работодателя и процедуры по достижению этих целей.</a:t>
            </a:r>
          </a:p>
          <a:p>
            <a:pPr marL="0" indent="0">
              <a:buNone/>
            </a:pPr>
            <a:r>
              <a:rPr lang="ru-RU" sz="2000" b="1" i="1" u="sng" dirty="0" smtClean="0"/>
              <a:t>Работодатель </a:t>
            </a:r>
            <a:r>
              <a:rPr lang="ru-RU" sz="2000" b="1" i="1" u="sng" dirty="0"/>
              <a:t>обязан обеспечить создание и функционирование системы управления охраной труда.</a:t>
            </a:r>
            <a:endParaRPr lang="ru-RU" b="1" u="sng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34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399" y="1904999"/>
            <a:ext cx="10795000" cy="3124201"/>
          </a:xfrm>
        </p:spPr>
        <p:txBody>
          <a:bodyPr>
            <a:noAutofit/>
          </a:bodyPr>
          <a:lstStyle/>
          <a:p>
            <a:r>
              <a:rPr lang="ru-RU" sz="2800" b="1" dirty="0"/>
              <a:t>Приказ Министерства труда и социальной защиты РФ от 29 октября 2021 г. N </a:t>
            </a:r>
            <a:r>
              <a:rPr lang="ru-RU" sz="2800" b="1" dirty="0" smtClean="0"/>
              <a:t>776н «Об </a:t>
            </a:r>
            <a:r>
              <a:rPr lang="ru-RU" sz="2800" b="1" dirty="0"/>
              <a:t>утверждении Примерного положения о системе управления охраной </a:t>
            </a:r>
            <a:r>
              <a:rPr lang="ru-RU" sz="2800" b="1" dirty="0" smtClean="0"/>
              <a:t>труда»</a:t>
            </a:r>
            <a:endParaRPr lang="ru-RU" sz="2800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управления охраной труда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89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 июля 2021 г. N 311-ФЗ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внесении изменений в Трудовой кодекс РФ"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0" y="1282700"/>
            <a:ext cx="10718799" cy="52705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Статья 218. Профессиональные </a:t>
            </a:r>
            <a:r>
              <a:rPr lang="ru-RU" b="1" dirty="0" smtClean="0"/>
              <a:t>риски</a:t>
            </a:r>
          </a:p>
          <a:p>
            <a:pPr marL="0" indent="0">
              <a:buNone/>
            </a:pPr>
            <a:r>
              <a:rPr lang="ru-RU" sz="2000" b="1" i="1" dirty="0" smtClean="0"/>
              <a:t>При </a:t>
            </a:r>
            <a:r>
              <a:rPr lang="ru-RU" sz="2000" b="1" i="1" dirty="0"/>
              <a:t>обеспечении функционирования системы управления охраной труда </a:t>
            </a:r>
            <a:r>
              <a:rPr lang="ru-RU" sz="2000" b="1" i="1" dirty="0">
                <a:solidFill>
                  <a:srgbClr val="FF0000"/>
                </a:solidFill>
              </a:rPr>
              <a:t>работодателем должны проводиться</a:t>
            </a:r>
            <a:r>
              <a:rPr lang="ru-RU" sz="2000" b="1" i="1" dirty="0"/>
              <a:t> </a:t>
            </a:r>
            <a:r>
              <a:rPr lang="ru-RU" sz="2000" b="1" i="1" dirty="0">
                <a:solidFill>
                  <a:srgbClr val="FF0000"/>
                </a:solidFill>
              </a:rPr>
              <a:t>системные мероприятия </a:t>
            </a:r>
            <a:r>
              <a:rPr lang="ru-RU" sz="2000" b="1" i="1" dirty="0"/>
              <a:t>по управлению профессиональными рисками на рабочих местах, связанные </a:t>
            </a:r>
            <a:r>
              <a:rPr lang="ru-RU" sz="2000" b="1" i="1" dirty="0">
                <a:solidFill>
                  <a:srgbClr val="FF0000"/>
                </a:solidFill>
              </a:rPr>
              <a:t>с выявлением опасностей, оценкой и снижением уровней профессиональных рисков</a:t>
            </a:r>
            <a:r>
              <a:rPr lang="ru-RU" sz="2000" b="1" i="1" dirty="0"/>
              <a:t>.</a:t>
            </a:r>
          </a:p>
          <a:p>
            <a:pPr marL="0" indent="0">
              <a:buNone/>
            </a:pPr>
            <a:r>
              <a:rPr lang="ru-RU" sz="2000" b="1" i="1" dirty="0" smtClean="0"/>
              <a:t>Профессиональные </a:t>
            </a:r>
            <a:r>
              <a:rPr lang="ru-RU" sz="2000" b="1" i="1" dirty="0"/>
              <a:t>риски в зависимости от источника их возникновения подразделяются на риски </a:t>
            </a:r>
            <a:r>
              <a:rPr lang="ru-RU" sz="2000" b="1" i="1" dirty="0" err="1"/>
              <a:t>травмирования</a:t>
            </a:r>
            <a:r>
              <a:rPr lang="ru-RU" sz="2000" b="1" i="1" dirty="0"/>
              <a:t> работника и риски получения им профессионального заболевания. </a:t>
            </a:r>
            <a:endParaRPr lang="ru-RU" sz="2000" b="1" i="1" dirty="0" smtClean="0"/>
          </a:p>
          <a:p>
            <a:pPr marL="0" indent="0">
              <a:buNone/>
            </a:pPr>
            <a:r>
              <a:rPr lang="ru-RU" sz="2000" b="1" i="1" dirty="0" smtClean="0"/>
              <a:t>Выявление </a:t>
            </a:r>
            <a:r>
              <a:rPr lang="ru-RU" sz="2000" b="1" i="1" dirty="0"/>
              <a:t>опасностей осуществляется путем обнаружения, распознавания и описания опасностей, включая их источники, условия возникновения и потенциальные последствия при управлении профессиональными рисками.</a:t>
            </a:r>
          </a:p>
          <a:p>
            <a:pPr marL="0" indent="0">
              <a:buNone/>
            </a:pPr>
            <a:r>
              <a:rPr lang="ru-RU" sz="2000" b="1" i="1" dirty="0" smtClean="0"/>
              <a:t>Опасности </a:t>
            </a:r>
            <a:r>
              <a:rPr lang="ru-RU" sz="2000" b="1" i="1" dirty="0"/>
              <a:t>подлежат обнаружению, распознаванию и описанию в ходе проводимого работодателем контроля за состоянием условий и охраны труда и соблюдением требований охраны труда в структурных подразделениях и на рабочих местах, при проведении расследования несчастных случаев на производстве и профессиональных заболеваний, а также при рассмотрении причин и обстоятельств событий, приведших к возникновению микроповреждений (микротравм).</a:t>
            </a:r>
            <a:endParaRPr lang="ru-RU" sz="2000" b="1" i="1" dirty="0" smtClean="0"/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54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399" y="1904999"/>
            <a:ext cx="10795000" cy="3124201"/>
          </a:xfrm>
        </p:spPr>
        <p:txBody>
          <a:bodyPr>
            <a:noAutofit/>
          </a:bodyPr>
          <a:lstStyle/>
          <a:p>
            <a:r>
              <a:rPr lang="ru-RU" sz="2800" b="1" dirty="0"/>
              <a:t>Приказ Министерства труда и социальной защиты РФ от 31 января 2022 г. </a:t>
            </a:r>
            <a:r>
              <a:rPr lang="ru-RU" sz="2800" b="1" dirty="0" smtClean="0"/>
              <a:t>№36 «Об </a:t>
            </a:r>
            <a:r>
              <a:rPr lang="ru-RU" sz="2800" b="1" dirty="0"/>
              <a:t>утверждении Рекомендаций по классификации, обнаружению, распознаванию и описанию </a:t>
            </a:r>
            <a:r>
              <a:rPr lang="ru-RU" sz="2800" b="1" dirty="0" smtClean="0"/>
              <a:t>опасностей»</a:t>
            </a:r>
          </a:p>
          <a:p>
            <a:r>
              <a:rPr lang="ru-RU" sz="2800" b="1" dirty="0"/>
              <a:t>Приказ Министерства труда и социальной защиты РФ от 28 декабря 2021 г. </a:t>
            </a:r>
            <a:r>
              <a:rPr lang="ru-RU" sz="2800" b="1" dirty="0" smtClean="0"/>
              <a:t>№926 «Об </a:t>
            </a:r>
            <a:r>
              <a:rPr lang="ru-RU" sz="2800" b="1" dirty="0"/>
              <a:t>утверждении Рекомендаций по выбору методов оценки уровней профессиональных рисков и по снижению уровней таких </a:t>
            </a:r>
            <a:r>
              <a:rPr lang="ru-RU" sz="2800" b="1" dirty="0" smtClean="0"/>
              <a:t>рисков»</a:t>
            </a:r>
            <a:endParaRPr lang="ru-RU" sz="2800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профессиональных рисков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54"/>
            <a:ext cx="12196012" cy="6855746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88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400" y="109057"/>
            <a:ext cx="10159999" cy="1543574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31 июля 2020 г. N 247-ФЗ "Об обязательных требованиях в Российской Федерации"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3961" y="2638340"/>
            <a:ext cx="10579100" cy="333042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dirty="0"/>
              <a:t>Статья 1. Сфера применения настоящего Федерального закона</a:t>
            </a:r>
          </a:p>
          <a:p>
            <a:pPr marL="0" indent="0" algn="just">
              <a:buNone/>
            </a:pPr>
            <a:r>
              <a:rPr lang="ru-RU" dirty="0"/>
              <a:t>1. Настоящий Федеральный закон </a:t>
            </a:r>
            <a:r>
              <a:rPr lang="ru-RU" b="1" i="1" u="sng" dirty="0"/>
              <a:t>определяет правовые и организационные основы установления и оценки применения содержащихся в нормативных правовых актах требований</a:t>
            </a:r>
            <a:r>
              <a:rPr lang="ru-RU" dirty="0"/>
              <a:t>, которые связаны с осуществлением предпринимательской и иной экономической деятельности и </a:t>
            </a:r>
            <a:r>
              <a:rPr lang="ru-RU" b="1" i="1" u="sng" dirty="0"/>
              <a:t>оценка соблюдения которых осуществляется в рамках государственного контроля</a:t>
            </a:r>
            <a:r>
              <a:rPr lang="ru-RU" b="1" dirty="0"/>
              <a:t> </a:t>
            </a:r>
            <a:r>
              <a:rPr lang="ru-RU" dirty="0"/>
              <a:t>(надзора), муниципального контроля, привлечения к административной ответственности, предоставления лицензий и иных разрешений, аккредитации, оценки соответствия продукции, иных форм оценки и экспертизы (далее - обязательные требования).</a:t>
            </a:r>
          </a:p>
          <a:p>
            <a:pPr marL="0" indent="0" algn="just">
              <a:buNone/>
            </a:pPr>
            <a:r>
              <a:rPr lang="ru-RU" b="1" dirty="0"/>
              <a:t>…</a:t>
            </a:r>
          </a:p>
          <a:p>
            <a:pPr marL="0" indent="0" algn="just">
              <a:buNone/>
            </a:pP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67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384748"/>
              </p:ext>
            </p:extLst>
          </p:nvPr>
        </p:nvGraphicFramePr>
        <p:xfrm>
          <a:off x="328613" y="1008025"/>
          <a:ext cx="11456987" cy="5710630"/>
        </p:xfrm>
        <a:graphic>
          <a:graphicData uri="http://schemas.openxmlformats.org/drawingml/2006/table">
            <a:tbl>
              <a:tblPr/>
              <a:tblGrid>
                <a:gridCol w="43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7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3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2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44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9521">
                <a:tc rowSpan="13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3.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Скользкие, обледенелые, зажиренные, мокрые опорные поверхности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3.1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Падение при спотыкании или </a:t>
                      </a:r>
                      <a:r>
                        <a:rPr lang="ru-RU" sz="1600" dirty="0" err="1">
                          <a:effectLst/>
                        </a:rPr>
                        <a:t>поскальзывании</a:t>
                      </a:r>
                      <a:r>
                        <a:rPr lang="ru-RU" sz="1600" dirty="0">
                          <a:effectLst/>
                        </a:rPr>
                        <a:t>, при</a:t>
                      </a:r>
                    </a:p>
                    <a:p>
                      <a:pPr algn="ctr"/>
                      <a:r>
                        <a:rPr lang="ru-RU" sz="1600" dirty="0">
                          <a:effectLst/>
                        </a:rPr>
                        <a:t>передвижении по скользким поверхностям</a:t>
                      </a:r>
                    </a:p>
                    <a:p>
                      <a:pPr algn="ctr"/>
                      <a:r>
                        <a:rPr lang="ru-RU" sz="1600" dirty="0">
                          <a:effectLst/>
                        </a:rPr>
                        <a:t>или мокрым полам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3.1.1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Использование противоскользящих напольных покрытий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1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3.1.2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Использование противоскользящих покрытий для малых слоев грязи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3.1.3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Использование незакрепленных покрытий с сопротивлением скольжению на обратной стороне (например, ковров, решеток и другое)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3.1.4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Исключение</a:t>
                      </a:r>
                    </a:p>
                    <a:p>
                      <a:r>
                        <a:rPr lang="ru-RU" sz="1600">
                          <a:effectLst/>
                        </a:rPr>
                        <a:t>применения различных напольных покрытий с большой разницей в сопротивлении к скольжению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3.1.5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Предотвращение накопления влаги во влажных помещениях (применение подходящих вариантов дренажа и вентиляции воздуха)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7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3.1.6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Предотвращение воздействия факторов, связанных с погодными условиями (Монтаж кровли на рабочих местах на открытом воздухе)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3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3.1.7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Нанесение противоскользящих средств (опилок, антиобледенительных средств, песка)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3.1.8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Своевременная уборка покрытий (поверхностей), подверженных воздействию факторов природы (снег, дождь, грязь)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3.1.9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Своевременный уход за напольной поверхностью (Предотвращение попадания жирных и маслянистых веществ)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64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3.1.10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Химическая обработка для увеличения шероховатости поверхности механическая и термическая последующая обработка (Шлифование, фрезерование, лазерно-техническое восстановление)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1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3.1.11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Установка полос противоскольжения на наклонных поверхностях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3.1.12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Выполнение инструкций по охране труда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3.1.13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Обеспечение специальной (рабочей) обувью</a:t>
                      </a:r>
                    </a:p>
                  </a:txBody>
                  <a:tcPr marL="7870" marR="7870" marT="3935" marB="393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961150"/>
              </p:ext>
            </p:extLst>
          </p:nvPr>
        </p:nvGraphicFramePr>
        <p:xfrm>
          <a:off x="328613" y="342900"/>
          <a:ext cx="11456985" cy="673100"/>
        </p:xfrm>
        <a:graphic>
          <a:graphicData uri="http://schemas.openxmlformats.org/drawingml/2006/table">
            <a:tbl>
              <a:tblPr/>
              <a:tblGrid>
                <a:gridCol w="433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88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3100"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effectLst/>
                        </a:rPr>
                        <a:t>Опасность</a:t>
                      </a:r>
                    </a:p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</a:rPr>
                        <a:t>ID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Опасное событие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Меры управления/контроля профессиональных рисков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42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 июля 2021 г. N 311-ФЗ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внесении изменений в Трудовой кодекс РФ"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0" y="1282700"/>
            <a:ext cx="10718799" cy="52705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Статья 219. Обучение по охране </a:t>
            </a:r>
            <a:r>
              <a:rPr lang="ru-RU" b="1" dirty="0" smtClean="0"/>
              <a:t>труда</a:t>
            </a:r>
          </a:p>
          <a:p>
            <a:pPr marL="0" indent="0">
              <a:buNone/>
            </a:pPr>
            <a:r>
              <a:rPr lang="ru-RU" sz="2000" b="1" i="1" dirty="0"/>
              <a:t>Обучение по охране труда - процесс получения работниками, в том числе руководителями организаций, а также работодателями - индивидуальными предпринимателями знаний, умений, навыков, позволяющих формировать и развивать необходимые компетенции с целью обеспечения безопасности труда, сохранения жизни и здоровья. </a:t>
            </a:r>
            <a:r>
              <a:rPr lang="ru-RU" sz="2000" b="1" i="1" dirty="0" smtClean="0"/>
              <a:t>…</a:t>
            </a:r>
            <a:endParaRPr lang="ru-RU" sz="2000" b="1" i="1" dirty="0"/>
          </a:p>
          <a:p>
            <a:pPr marL="0" indent="0">
              <a:buNone/>
            </a:pPr>
            <a:r>
              <a:rPr lang="ru-RU" sz="2000" b="1" i="1" dirty="0" smtClean="0"/>
              <a:t>Обучение </a:t>
            </a:r>
            <a:r>
              <a:rPr lang="ru-RU" sz="2000" b="1" i="1" dirty="0"/>
              <a:t>по охране труда предусматривает получение знаний, умений и навыков в ходе проведения:</a:t>
            </a:r>
          </a:p>
          <a:p>
            <a:pPr marL="0" indent="0">
              <a:buNone/>
            </a:pPr>
            <a:r>
              <a:rPr lang="ru-RU" sz="2000" b="1" i="1" dirty="0" smtClean="0"/>
              <a:t>инструктажей </a:t>
            </a:r>
            <a:r>
              <a:rPr lang="ru-RU" sz="2000" b="1" i="1" dirty="0"/>
              <a:t>по охране труда;</a:t>
            </a:r>
          </a:p>
          <a:p>
            <a:pPr marL="0" indent="0">
              <a:buNone/>
            </a:pPr>
            <a:r>
              <a:rPr lang="ru-RU" sz="2000" b="1" i="1" dirty="0" smtClean="0"/>
              <a:t>стажировки </a:t>
            </a:r>
            <a:r>
              <a:rPr lang="ru-RU" sz="2000" b="1" i="1" dirty="0"/>
              <a:t>на рабочем месте (для определенных категорий работников);</a:t>
            </a:r>
          </a:p>
          <a:p>
            <a:pPr marL="0" indent="0">
              <a:buNone/>
            </a:pPr>
            <a:r>
              <a:rPr lang="ru-RU" sz="2000" b="1" i="1" dirty="0" smtClean="0"/>
              <a:t>обучения </a:t>
            </a:r>
            <a:r>
              <a:rPr lang="ru-RU" sz="2000" b="1" i="1" dirty="0"/>
              <a:t>по оказанию первой помощи пострадавшим;</a:t>
            </a:r>
          </a:p>
          <a:p>
            <a:pPr marL="0" indent="0">
              <a:buNone/>
            </a:pPr>
            <a:r>
              <a:rPr lang="ru-RU" sz="2000" b="1" i="1" dirty="0" smtClean="0"/>
              <a:t>обучения </a:t>
            </a:r>
            <a:r>
              <a:rPr lang="ru-RU" sz="2000" b="1" i="1" dirty="0"/>
              <a:t>по использованию (применению) средств индивидуальной защиты;</a:t>
            </a:r>
          </a:p>
          <a:p>
            <a:pPr marL="0" indent="0">
              <a:buNone/>
            </a:pPr>
            <a:r>
              <a:rPr lang="ru-RU" sz="2000" b="1" i="1" dirty="0" smtClean="0"/>
              <a:t>обучения </a:t>
            </a:r>
            <a:r>
              <a:rPr lang="ru-RU" sz="2000" b="1" i="1" dirty="0"/>
              <a:t>по охране труда у работодателя, в том числе обучения безопасным методам и приемам выполнения работ, или в организациях, оказывающих услуги по проведению обучения по охране труда.</a:t>
            </a:r>
            <a:endParaRPr lang="ru-RU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51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398" y="1904999"/>
            <a:ext cx="10998201" cy="3124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/>
              <a:t>Постановление Правительства РФ от 24 декабря 2021 г. N </a:t>
            </a:r>
            <a:r>
              <a:rPr lang="ru-RU" sz="2800" b="1" dirty="0" smtClean="0"/>
              <a:t>2464 «О </a:t>
            </a:r>
            <a:r>
              <a:rPr lang="ru-RU" sz="2800" b="1" dirty="0"/>
              <a:t>порядке обучения по охране труда и проверки знания требований охраны </a:t>
            </a:r>
            <a:r>
              <a:rPr lang="ru-RU" sz="2800" b="1" dirty="0" smtClean="0"/>
              <a:t>труда» </a:t>
            </a:r>
            <a:r>
              <a:rPr lang="ru-RU" sz="2800" b="1" dirty="0" smtClean="0">
                <a:solidFill>
                  <a:srgbClr val="FF0000"/>
                </a:solidFill>
              </a:rPr>
              <a:t>(с 01 сентября 2022 г.)</a:t>
            </a:r>
          </a:p>
          <a:p>
            <a:pPr marL="0" indent="0">
              <a:buNone/>
            </a:pPr>
            <a:r>
              <a:rPr lang="ru-RU" sz="2800" b="1" dirty="0"/>
              <a:t>Приказ Министерства труда и социальной защиты РФ от 29 октября 2021 г. N </a:t>
            </a:r>
            <a:r>
              <a:rPr lang="ru-RU" sz="2800" b="1" dirty="0" smtClean="0"/>
              <a:t>772н «Об </a:t>
            </a:r>
            <a:r>
              <a:rPr lang="ru-RU" sz="2800" b="1" dirty="0"/>
              <a:t>утверждении основных требований к порядку разработки и содержанию правил и инструкций по охране труда, разрабатываемых </a:t>
            </a:r>
            <a:r>
              <a:rPr lang="ru-RU" sz="2800" b="1" dirty="0" smtClean="0"/>
              <a:t>работодателем»</a:t>
            </a:r>
            <a:endParaRPr lang="ru-RU" sz="2800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Обучение по охране труда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8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 июля 2021 г. N 311-ФЗ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внесении изменений в Трудовой кодекс РФ"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0" y="1282700"/>
            <a:ext cx="10718799" cy="52705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Статья 220. Медицинские осмотры некоторых категорий </a:t>
            </a:r>
            <a:r>
              <a:rPr lang="ru-RU" b="1" dirty="0" smtClean="0"/>
              <a:t>работников</a:t>
            </a:r>
          </a:p>
          <a:p>
            <a:pPr marL="0" indent="0" algn="just">
              <a:buNone/>
            </a:pPr>
            <a:r>
              <a:rPr lang="ru-RU" sz="2300" b="1" i="1" dirty="0">
                <a:solidFill>
                  <a:srgbClr val="FF0000"/>
                </a:solidFill>
              </a:rPr>
              <a:t>Работники, занятые на работах с вредными и (или) опасными условиями труда </a:t>
            </a:r>
            <a:r>
              <a:rPr lang="ru-RU" sz="2300" b="1" i="1" dirty="0" smtClean="0">
                <a:solidFill>
                  <a:srgbClr val="FF0000"/>
                </a:solidFill>
              </a:rPr>
              <a:t>…, </a:t>
            </a:r>
            <a:r>
              <a:rPr lang="ru-RU" sz="2300" b="1" i="1" dirty="0">
                <a:solidFill>
                  <a:srgbClr val="FF0000"/>
                </a:solidFill>
              </a:rPr>
              <a:t>проходят </a:t>
            </a:r>
            <a:r>
              <a:rPr lang="ru-RU" sz="2300" b="1" i="1" dirty="0"/>
              <a:t>обязательные предварительные (при поступлении на работу) и периодические </a:t>
            </a:r>
            <a:r>
              <a:rPr lang="ru-RU" sz="2300" b="1" i="1" dirty="0" smtClean="0"/>
              <a:t>…</a:t>
            </a:r>
            <a:r>
              <a:rPr lang="ru-RU" sz="2300" b="1" i="1" dirty="0" smtClean="0">
                <a:solidFill>
                  <a:srgbClr val="FF0000"/>
                </a:solidFill>
              </a:rPr>
              <a:t>медицинские </a:t>
            </a:r>
            <a:r>
              <a:rPr lang="ru-RU" sz="2300" b="1" i="1" dirty="0">
                <a:solidFill>
                  <a:srgbClr val="FF0000"/>
                </a:solidFill>
              </a:rPr>
              <a:t>осмотры для определения пригодности этих работников для выполнения поручаемой работы и предупреждения профессиональных заболеваний</a:t>
            </a:r>
            <a:r>
              <a:rPr lang="ru-RU" sz="2300" b="1" i="1" dirty="0"/>
              <a:t>. </a:t>
            </a:r>
            <a:r>
              <a:rPr lang="ru-RU" sz="2300" b="1" i="1" dirty="0" smtClean="0"/>
              <a:t>...</a:t>
            </a:r>
            <a:endParaRPr lang="ru-RU" sz="2300" b="1" i="1" dirty="0"/>
          </a:p>
          <a:p>
            <a:pPr marL="0" indent="0" algn="just">
              <a:buNone/>
            </a:pPr>
            <a:r>
              <a:rPr lang="ru-RU" sz="2300" b="1" i="1" dirty="0" smtClean="0">
                <a:solidFill>
                  <a:srgbClr val="FF0000"/>
                </a:solidFill>
              </a:rPr>
              <a:t>Работники</a:t>
            </a:r>
            <a:r>
              <a:rPr lang="ru-RU" sz="2300" b="1" i="1" dirty="0" smtClean="0"/>
              <a:t> </a:t>
            </a:r>
            <a:r>
              <a:rPr lang="ru-RU" sz="2300" b="1" i="1" dirty="0"/>
              <a:t>организаций пищевой промышленности, общественного питания и торговли, водопроводных сооружений, медицинских организаций и </a:t>
            </a:r>
            <a:r>
              <a:rPr lang="ru-RU" sz="2300" b="1" i="1" dirty="0">
                <a:solidFill>
                  <a:srgbClr val="FF0000"/>
                </a:solidFill>
              </a:rPr>
              <a:t>детских учреждений</a:t>
            </a:r>
            <a:r>
              <a:rPr lang="ru-RU" sz="2300" b="1" i="1" dirty="0"/>
              <a:t>, а также некоторых </a:t>
            </a:r>
            <a:r>
              <a:rPr lang="ru-RU" sz="2300" b="1" i="1" dirty="0">
                <a:solidFill>
                  <a:srgbClr val="FF0000"/>
                </a:solidFill>
              </a:rPr>
              <a:t>других работодателей проходят указанные медицинские осмотры в целях охраны здоровья населения, предупреждения возникновения и распространения заболеваний</a:t>
            </a:r>
            <a:r>
              <a:rPr lang="ru-RU" sz="2300" b="1" i="1" dirty="0" smtClean="0"/>
              <a:t>.</a:t>
            </a:r>
          </a:p>
          <a:p>
            <a:pPr marL="0" indent="0" algn="just">
              <a:buNone/>
            </a:pPr>
            <a:r>
              <a:rPr lang="ru-RU" sz="2300" b="1" i="1" u="sng" dirty="0"/>
              <a:t>Работники, осуществляющие отдельные виды деятельности, проходят обязательное психиатрическое освидетельствование. </a:t>
            </a:r>
            <a:r>
              <a:rPr lang="ru-RU" sz="2300" b="1" i="1" dirty="0" smtClean="0"/>
              <a:t>…</a:t>
            </a:r>
            <a:endParaRPr lang="ru-RU" sz="2300" b="1" i="1" dirty="0"/>
          </a:p>
          <a:p>
            <a:pPr marL="0" indent="0" algn="just">
              <a:buNone/>
            </a:pPr>
            <a:r>
              <a:rPr lang="ru-RU" sz="2300" b="1" i="1" dirty="0" smtClean="0">
                <a:solidFill>
                  <a:srgbClr val="FF0000"/>
                </a:solidFill>
              </a:rPr>
              <a:t>Предусмотренные </a:t>
            </a:r>
            <a:r>
              <a:rPr lang="ru-RU" sz="2300" b="1" i="1" dirty="0">
                <a:solidFill>
                  <a:srgbClr val="FF0000"/>
                </a:solidFill>
              </a:rPr>
              <a:t>настоящей статьей медицинские осмотры и психиатрические освидетельствования осуществляются за счет средств работодателя</a:t>
            </a:r>
            <a:r>
              <a:rPr lang="ru-RU" sz="2300" b="1" i="1" dirty="0"/>
              <a:t>, если иное не установлено законодательством Российской Федерации.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46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398" y="1904999"/>
            <a:ext cx="10998201" cy="3124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/>
              <a:t>Приказ Министерства здравоохранения РФ от 28 января 2021 г. N </a:t>
            </a:r>
            <a:r>
              <a:rPr lang="ru-RU" b="1" dirty="0" smtClean="0"/>
              <a:t>29н "Об </a:t>
            </a:r>
            <a:r>
              <a:rPr lang="ru-RU" b="1" dirty="0"/>
              <a:t>утверждении Порядка проведения обязательных предварительных и периодических медицинских осмотров работников, предусмотренных частью четвертой статьи 213 Трудового кодекса Российской Федерации, перечня медицинских противопоказаний к осуществлению работ с вредными и (или) опасными производственными факторами, а также работам, при выполнении которых проводятся обязательные предварительные и периодические медицинские осмотры</a:t>
            </a:r>
            <a:r>
              <a:rPr lang="ru-RU" b="1" dirty="0" smtClean="0"/>
              <a:t>"</a:t>
            </a:r>
            <a:endParaRPr lang="ru-RU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Медицинские осмотры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82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398" y="1904999"/>
            <a:ext cx="10795001" cy="393700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dirty="0"/>
              <a:t>Постановление Совета Министров - Правительства РФ от 28 апреля 1993 г. N </a:t>
            </a:r>
            <a:r>
              <a:rPr lang="ru-RU" b="1" dirty="0" smtClean="0"/>
              <a:t>377 "О </a:t>
            </a:r>
            <a:r>
              <a:rPr lang="ru-RU" b="1" dirty="0"/>
              <a:t>реализации Закона Российской Федерации </a:t>
            </a:r>
            <a:r>
              <a:rPr lang="ru-RU" b="1" dirty="0" smtClean="0"/>
              <a:t>«О </a:t>
            </a:r>
            <a:r>
              <a:rPr lang="ru-RU" b="1" dirty="0"/>
              <a:t>психиатрической помощи и гарантиях прав граждан при ее </a:t>
            </a:r>
            <a:r>
              <a:rPr lang="ru-RU" b="1" dirty="0" smtClean="0"/>
              <a:t>оказании»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/>
              <a:t>Постановление Правительства РФ от 23 сентября 2002 г. N </a:t>
            </a:r>
            <a:r>
              <a:rPr lang="ru-RU" b="1" dirty="0" smtClean="0"/>
              <a:t>695 «О </a:t>
            </a:r>
            <a:r>
              <a:rPr lang="ru-RU" b="1" dirty="0"/>
              <a:t>прохождении обязательного психиатрического освидетельствования работниками, осуществляющими отдельные виды деятельности, в том числе деятельность, связанную с источниками повышенной опасности (с влиянием вредных веществ и неблагоприятных производственных факторов), а также работающими в условиях повышенной </a:t>
            </a:r>
            <a:r>
              <a:rPr lang="ru-RU" b="1" dirty="0" smtClean="0"/>
              <a:t>опасности»</a:t>
            </a:r>
            <a:endParaRPr lang="ru-RU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532424"/>
            <a:ext cx="10363199" cy="980581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Психиатрическое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освидетельствование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(БЫЛО!!!)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4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398" y="1904999"/>
            <a:ext cx="10795001" cy="39370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Согласно </a:t>
            </a:r>
            <a:r>
              <a:rPr lang="ru-RU" b="1" dirty="0"/>
              <a:t>ч. 8 ст. 220 ТК РФ </a:t>
            </a:r>
            <a:r>
              <a:rPr lang="ru-RU" dirty="0"/>
              <a:t>отдельные категории работников обязаны проходить обязательное психиатрическое освидетельствование.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Минздрав </a:t>
            </a:r>
            <a:r>
              <a:rPr lang="ru-RU" dirty="0"/>
              <a:t>России с 1 сентября 2022 года ввел новый Порядок прохождения психиатрического освидетельствования, его периодичность, и виды деятельности, при осуществлении которых освидетельствование обязательно. Новый порядок введен </a:t>
            </a:r>
            <a:r>
              <a:rPr lang="ru-RU" b="1" dirty="0"/>
              <a:t>приказом Минздрава РФ от 20.05.2022 № 432н </a:t>
            </a:r>
            <a:r>
              <a:rPr lang="ru-RU" dirty="0"/>
              <a:t>с 1 сентября 2022 года. </a:t>
            </a:r>
            <a:endParaRPr lang="ru-RU" dirty="0" smtClean="0"/>
          </a:p>
          <a:p>
            <a:pPr marL="0" indent="0">
              <a:buNone/>
            </a:pPr>
            <a:r>
              <a:rPr lang="ru-RU" sz="1800" dirty="0" smtClean="0"/>
              <a:t>Приказ</a:t>
            </a:r>
            <a:r>
              <a:rPr lang="ru-RU" sz="1800" dirty="0"/>
              <a:t> Минздрава РФ от 20.05.2022 № 342н вступает в силу одновременно с отменой постановления Правительства РФ от 23.09.2002 № 695 (Письмо Минздрава от 20.06.2022 № 30-0/3066769-14500</a:t>
            </a:r>
            <a:r>
              <a:rPr lang="ru-RU" sz="1800" dirty="0" smtClean="0"/>
              <a:t>).</a:t>
            </a:r>
            <a:endParaRPr lang="ru-RU" sz="1800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620347"/>
            <a:ext cx="10363199" cy="980581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Психиатрическое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освидетельствование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(СТАЛО!!!)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40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 июля 2021 г. N 311-ФЗ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внесении изменений в Трудовой кодекс РФ"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0" y="1282700"/>
            <a:ext cx="10718799" cy="5270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Статья 221. Обеспечение работников средствами индивидуальной </a:t>
            </a:r>
            <a:r>
              <a:rPr lang="ru-RU" b="1" dirty="0" smtClean="0"/>
              <a:t>защиты</a:t>
            </a:r>
          </a:p>
          <a:p>
            <a:pPr marL="0" indent="0">
              <a:buNone/>
            </a:pPr>
            <a:r>
              <a:rPr lang="ru-RU" sz="2000" b="1" i="1" dirty="0"/>
              <a:t>Для защиты от воздействия вредных и (или) опасных факторов производственной среды и (или) загрязнения, а также на работах, выполняемых в особых температурных условиях, работникам бесплатно выдаются средства индивидуальной защиты и смывающие </a:t>
            </a:r>
            <a:r>
              <a:rPr lang="ru-RU" sz="2000" b="1" i="1" dirty="0" smtClean="0"/>
              <a:t>средства…</a:t>
            </a:r>
            <a:endParaRPr lang="ru-RU" sz="2000" b="1" i="1" dirty="0"/>
          </a:p>
          <a:p>
            <a:pPr marL="0" indent="0">
              <a:buNone/>
            </a:pPr>
            <a:r>
              <a:rPr lang="ru-RU" sz="2000" b="1" i="1" dirty="0" smtClean="0"/>
              <a:t>Средства </a:t>
            </a:r>
            <a:r>
              <a:rPr lang="ru-RU" sz="2000" b="1" i="1" dirty="0"/>
              <a:t>индивидуальной защиты включают в себя специальную одежду, специальную обувь, дерматологические средства защиты, средства защиты органов дыхания, рук, головы, лица, органа слуха, глаз, средства защиты от падения с высоты и другие средства индивидуальной </a:t>
            </a:r>
            <a:r>
              <a:rPr lang="ru-RU" sz="2000" b="1" i="1" dirty="0" smtClean="0"/>
              <a:t>защиты…</a:t>
            </a:r>
          </a:p>
          <a:p>
            <a:pPr marL="0" indent="0">
              <a:buNone/>
            </a:pPr>
            <a:r>
              <a:rPr lang="ru-RU" sz="2000" b="1" i="1" dirty="0"/>
              <a:t>Работодатель за счет своих средств обязан в соответствии с установленными нормами обеспечивать своевременную выдачу средств индивидуальной защиты, их хранение, а также стирку, химическую чистку, сушку, ремонт и замену средств индивидуальной защиты.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0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398" y="1904999"/>
            <a:ext cx="10795001" cy="393700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dirty="0"/>
              <a:t>Приказ Министерства труда и социальной защиты РФ от 29 октября 2021 г. N </a:t>
            </a:r>
            <a:r>
              <a:rPr lang="ru-RU" b="1" dirty="0" smtClean="0"/>
              <a:t>766н «Об </a:t>
            </a:r>
            <a:r>
              <a:rPr lang="ru-RU" b="1" dirty="0"/>
              <a:t>утверждении Правил обеспечения работников средствами индивидуальной защиты и смывающими </a:t>
            </a:r>
            <a:r>
              <a:rPr lang="ru-RU" b="1" dirty="0" smtClean="0"/>
              <a:t>средствами» </a:t>
            </a:r>
            <a:r>
              <a:rPr lang="ru-RU" b="1" dirty="0" smtClean="0">
                <a:solidFill>
                  <a:srgbClr val="FF0000"/>
                </a:solidFill>
              </a:rPr>
              <a:t>(с 01 сентября 2023г.)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/>
              <a:t>Приказ Министерства труда и социальной защиты РФ от 29 октября 2021 г. N </a:t>
            </a:r>
            <a:r>
              <a:rPr lang="ru-RU" b="1" dirty="0" smtClean="0"/>
              <a:t>767н «Об </a:t>
            </a:r>
            <a:r>
              <a:rPr lang="ru-RU" b="1" dirty="0"/>
              <a:t>утверждении Единых типовых норм выдачи средств индивидуальной защиты и смывающих </a:t>
            </a:r>
            <a:r>
              <a:rPr lang="ru-RU" b="1" dirty="0" smtClean="0"/>
              <a:t>средств» </a:t>
            </a:r>
            <a:r>
              <a:rPr lang="ru-RU" b="1" dirty="0">
                <a:solidFill>
                  <a:srgbClr val="FF0000"/>
                </a:solidFill>
              </a:rPr>
              <a:t>(с 01 сентября 2023г.)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СИЗ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69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 июля 2021 г. N 311-ФЗ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внесении изменений в Трудовой кодекс РФ"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0" y="1282700"/>
            <a:ext cx="10718799" cy="5270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Статья 223. Служба охраны труда у </a:t>
            </a:r>
            <a:r>
              <a:rPr lang="ru-RU" b="1" dirty="0" smtClean="0"/>
              <a:t>работодателя</a:t>
            </a:r>
          </a:p>
          <a:p>
            <a:pPr marL="0" indent="0" algn="just">
              <a:buNone/>
            </a:pPr>
            <a:r>
              <a:rPr lang="ru-RU" sz="1800" b="1" i="1" dirty="0"/>
              <a:t>В целях обеспечения соблюдения требований охраны труда, осуществления контроля за их выполнением </a:t>
            </a:r>
            <a:r>
              <a:rPr lang="ru-RU" sz="1800" b="1" i="1" dirty="0">
                <a:solidFill>
                  <a:srgbClr val="FF0000"/>
                </a:solidFill>
              </a:rPr>
              <a:t>у каждого работодателя</a:t>
            </a:r>
            <a:r>
              <a:rPr lang="ru-RU" sz="1800" b="1" i="1" dirty="0"/>
              <a:t>, осуществляющего производственную деятельность, </a:t>
            </a:r>
            <a:r>
              <a:rPr lang="ru-RU" sz="1800" b="1" i="1" dirty="0">
                <a:solidFill>
                  <a:srgbClr val="FF0000"/>
                </a:solidFill>
              </a:rPr>
              <a:t>численность работников которого превышает 50 человек</a:t>
            </a:r>
            <a:r>
              <a:rPr lang="ru-RU" sz="1800" b="1" i="1" dirty="0"/>
              <a:t>, </a:t>
            </a:r>
            <a:r>
              <a:rPr lang="ru-RU" sz="1800" b="1" i="1" dirty="0">
                <a:solidFill>
                  <a:srgbClr val="FF0000"/>
                </a:solidFill>
              </a:rPr>
              <a:t>создается служба охраны труда или вводится должность специалиста по охране труда.</a:t>
            </a:r>
          </a:p>
          <a:p>
            <a:pPr marL="0" indent="0" algn="just">
              <a:buNone/>
            </a:pPr>
            <a:r>
              <a:rPr lang="ru-RU" sz="1800" b="1" i="1" dirty="0" smtClean="0"/>
              <a:t>Работодатель</a:t>
            </a:r>
            <a:r>
              <a:rPr lang="ru-RU" sz="1800" b="1" i="1" dirty="0"/>
              <a:t>, численность работников которого не превышает 50 человек, принимает решение о создании службы охраны труда или введении должности специалиста по охране труда с учетом специфики своей производственной деятельности.</a:t>
            </a:r>
          </a:p>
          <a:p>
            <a:pPr marL="0" indent="0" algn="just">
              <a:buNone/>
            </a:pPr>
            <a:r>
              <a:rPr lang="ru-RU" sz="1800" b="1" i="1" dirty="0" smtClean="0"/>
              <a:t>При </a:t>
            </a:r>
            <a:r>
              <a:rPr lang="ru-RU" sz="1800" b="1" i="1" dirty="0"/>
              <a:t>отсутствии у работодателя, указанного в части второй настоящей статьи, службы охраны труда, специалиста по охране труда, имеющего соответствующее образование, их функции осуществляют работодатель - индивидуальный предприниматель (лично), руководитель организации, другой уполномоченный работодателем работник либо организация или индивидуальный предприниматель</a:t>
            </a:r>
            <a:r>
              <a:rPr lang="ru-RU" sz="1800" b="1" i="1" dirty="0" smtClean="0"/>
              <a:t>,…</a:t>
            </a:r>
          </a:p>
          <a:p>
            <a:pPr marL="0" indent="0" algn="just">
              <a:buNone/>
            </a:pPr>
            <a:r>
              <a:rPr lang="ru-RU" sz="1800" b="1" i="1" u="sng" dirty="0"/>
              <a:t>Структура службы охраны труда в организации и численность работников службы охраны труда определяются работодателем с учетом </a:t>
            </a:r>
            <a:r>
              <a:rPr lang="ru-RU" sz="1800" b="1" i="1" u="sng" dirty="0" smtClean="0"/>
              <a:t>рекомендаций…</a:t>
            </a:r>
            <a:endParaRPr lang="ru-RU" sz="1800" b="1" i="1" u="sng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872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4800" y="109057"/>
            <a:ext cx="10490199" cy="1543574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31 июля 2020 г. N 247-ФЗ "Об обязательных требованиях в Российской Федерации"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795244"/>
            <a:ext cx="10807700" cy="452166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/>
              <a:t>Статья 15. Обеспечение реализации положений настоящего Федерального закона ("регуляторная гильотина")</a:t>
            </a:r>
          </a:p>
          <a:p>
            <a:pPr marL="0" indent="0" algn="just">
              <a:buNone/>
            </a:pPr>
            <a:r>
              <a:rPr lang="ru-RU" sz="2000" dirty="0"/>
              <a:t>1. Правительством Российской Федерации </a:t>
            </a:r>
            <a:r>
              <a:rPr lang="ru-RU" sz="2000" b="1" dirty="0">
                <a:solidFill>
                  <a:srgbClr val="FF0000"/>
                </a:solidFill>
              </a:rPr>
              <a:t>до 1 января 2021 года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/>
              <a:t>в соответствии с определенным им перечнем видов государственного контроля (надзора) </a:t>
            </a:r>
            <a:r>
              <a:rPr lang="ru-RU" sz="2000" b="1" dirty="0">
                <a:solidFill>
                  <a:srgbClr val="FF0000"/>
                </a:solidFill>
              </a:rPr>
              <a:t>обеспечиваются признание утратившими силу, не действующими на территории Российской Федерации</a:t>
            </a:r>
            <a:r>
              <a:rPr lang="ru-RU" sz="2000" dirty="0"/>
              <a:t> и отмена нормативных правовых актов Правительства Российской Федерации, федеральных органов исполнительной власти, правовых актов исполнительных и распорядительных органов государственной власти РСФСР и Союза ССР, содержащих </a:t>
            </a:r>
            <a:r>
              <a:rPr lang="ru-RU" sz="2000" b="1" dirty="0">
                <a:solidFill>
                  <a:srgbClr val="FF0000"/>
                </a:solidFill>
              </a:rPr>
              <a:t>обязательные требования, соблюдение которых оценивается при осуществлении государственного контроля (надзора)</a:t>
            </a:r>
          </a:p>
          <a:p>
            <a:pPr marL="0" indent="0" algn="just">
              <a:buNone/>
            </a:pPr>
            <a:r>
              <a:rPr lang="ru-RU" sz="2000" dirty="0"/>
              <a:t>… </a:t>
            </a:r>
          </a:p>
          <a:p>
            <a:pPr marL="0" indent="0" algn="just">
              <a:buNone/>
            </a:pPr>
            <a:r>
              <a:rPr lang="ru-RU" sz="2000" dirty="0"/>
              <a:t>4. Правительство Российской Федерации вправе определить перечень нормативных правовых актов либо групп нормативных правовых актов, в отношении которых положения частей 1, 2 и 3 настоящей статьи не применяются.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14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398" y="1904999"/>
            <a:ext cx="10998201" cy="312420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b="1" dirty="0" smtClean="0"/>
              <a:t>Письмо Министерства образования Московской области от 15.12.2021 г. № Исх-26543/16-18ф </a:t>
            </a:r>
            <a:endParaRPr lang="ru-RU" sz="4000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Служба охраны труда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42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398" y="1904999"/>
            <a:ext cx="10998201" cy="3124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/>
              <a:t>Приказ Министерства труда и социальной защиты РФ от 31 января 2022 г. N </a:t>
            </a:r>
            <a:r>
              <a:rPr lang="ru-RU" sz="2800" b="1" dirty="0" smtClean="0"/>
              <a:t>37 «Об </a:t>
            </a:r>
            <a:r>
              <a:rPr lang="ru-RU" sz="2800" b="1" dirty="0"/>
              <a:t>утверждении Рекомендаций по структуре службы охраны труда в организации и по численности работников службы охраны </a:t>
            </a:r>
            <a:r>
              <a:rPr lang="ru-RU" sz="2800" b="1" dirty="0" smtClean="0"/>
              <a:t>труда»</a:t>
            </a:r>
            <a:endParaRPr lang="ru-RU" sz="2800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Служба охраны труда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45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 июля 2021 г. N 311-ФЗ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внесении изменений в Трудовой кодекс РФ"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0" y="1282700"/>
            <a:ext cx="10718799" cy="5270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Статья 225. Финансирование мероприятий по улучшению условий и охраны </a:t>
            </a:r>
            <a:r>
              <a:rPr lang="ru-RU" b="1" dirty="0" smtClean="0"/>
              <a:t>труда</a:t>
            </a:r>
          </a:p>
          <a:p>
            <a:pPr marL="0" indent="0" algn="just">
              <a:buNone/>
            </a:pPr>
            <a:r>
              <a:rPr lang="ru-RU" sz="1800" b="1" i="1" dirty="0"/>
              <a:t>Финансирование мероприятий по улучшению условий и охраны труда осуществляется за счет средств федерального бюджета, бюджетов субъектов Российской Федерации, местных бюджетов, внебюджетных </a:t>
            </a:r>
            <a:r>
              <a:rPr lang="ru-RU" sz="1800" b="1" i="1" dirty="0" smtClean="0"/>
              <a:t>источников…</a:t>
            </a:r>
          </a:p>
          <a:p>
            <a:pPr marL="0" indent="0" algn="just">
              <a:buNone/>
            </a:pPr>
            <a:r>
              <a:rPr lang="ru-RU" sz="1800" b="1" i="1" dirty="0"/>
              <a:t>Финансирование мероприятий по улучшению условий и охраны труда работодателями (за исключением государственных унитарных предприятий и федеральных учреждений) осуществляется </a:t>
            </a:r>
            <a:r>
              <a:rPr lang="ru-RU" sz="1800" b="1" i="1" u="sng" dirty="0">
                <a:solidFill>
                  <a:srgbClr val="FF0000"/>
                </a:solidFill>
              </a:rPr>
              <a:t>в размере не менее 0,2 процента суммы </a:t>
            </a:r>
            <a:r>
              <a:rPr lang="ru-RU" sz="1800" b="1" i="1" dirty="0"/>
              <a:t>затрат на производство продукции (работ, услуг</a:t>
            </a:r>
            <a:r>
              <a:rPr lang="ru-RU" sz="1800" b="1" i="1" dirty="0" smtClean="0"/>
              <a:t>)…</a:t>
            </a:r>
          </a:p>
          <a:p>
            <a:pPr marL="0" indent="0" algn="just">
              <a:buNone/>
            </a:pPr>
            <a:r>
              <a:rPr lang="ru-RU" b="1" i="1" u="sng" dirty="0">
                <a:solidFill>
                  <a:srgbClr val="FF0000"/>
                </a:solidFill>
              </a:rPr>
              <a:t>Работник не несет расходов на финансирование мероприятий по улучшению условий и охраны труда</a:t>
            </a:r>
            <a:r>
              <a:rPr lang="ru-RU" b="1" i="1" u="sng" dirty="0" smtClean="0">
                <a:solidFill>
                  <a:srgbClr val="FF0000"/>
                </a:solidFill>
              </a:rPr>
              <a:t>.!!!</a:t>
            </a:r>
            <a:endParaRPr lang="ru-RU" b="1" i="1" u="sng" dirty="0">
              <a:solidFill>
                <a:srgbClr val="FF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861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 июля 2021 г. N 311-ФЗ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внесении изменений в Трудовой кодекс РФ"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0" y="1282700"/>
            <a:ext cx="10718799" cy="5270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Статья 226. Микроповреждения (микротравмы</a:t>
            </a:r>
            <a:r>
              <a:rPr lang="ru-RU" b="1" dirty="0" smtClean="0"/>
              <a:t>)</a:t>
            </a:r>
          </a:p>
          <a:p>
            <a:pPr marL="0" indent="0">
              <a:buNone/>
            </a:pPr>
            <a:r>
              <a:rPr lang="ru-RU" sz="2000" b="1" i="1" dirty="0" smtClean="0"/>
              <a:t>Под </a:t>
            </a:r>
            <a:r>
              <a:rPr lang="ru-RU" sz="2000" b="1" i="1" dirty="0"/>
              <a:t>микроповреждениями (микротравмами) понимаются ссадины, кровоподтеки, ушибы мягких тканей, поверхностные раны и другие повреждения, полученные работниками и другими лицами, участвующими в производственной деятельности работодателя, </a:t>
            </a:r>
            <a:r>
              <a:rPr lang="ru-RU" sz="2000" b="1" i="1" dirty="0" smtClean="0"/>
              <a:t>…при </a:t>
            </a:r>
            <a:r>
              <a:rPr lang="ru-RU" sz="2000" b="1" i="1" dirty="0"/>
              <a:t>исполнении ими трудовых обязанностей или выполнении какой-либо работы по поручению работодателя (его представителя), </a:t>
            </a:r>
            <a:r>
              <a:rPr lang="ru-RU" sz="2000" b="1" i="1" dirty="0" smtClean="0"/>
              <a:t>…, </a:t>
            </a:r>
            <a:r>
              <a:rPr lang="ru-RU" sz="2000" b="1" i="1" dirty="0">
                <a:solidFill>
                  <a:srgbClr val="FF0000"/>
                </a:solidFill>
              </a:rPr>
              <a:t>не повлекшие расстройства здоровья или наступление временной </a:t>
            </a:r>
            <a:r>
              <a:rPr lang="ru-RU" sz="2000" b="1" i="1" dirty="0" smtClean="0">
                <a:solidFill>
                  <a:srgbClr val="FF0000"/>
                </a:solidFill>
              </a:rPr>
              <a:t>нетрудоспособности</a:t>
            </a:r>
            <a:r>
              <a:rPr lang="ru-RU" sz="2000" b="1" i="1" dirty="0" smtClean="0"/>
              <a:t>.</a:t>
            </a:r>
            <a:endParaRPr lang="ru-RU" sz="2000" b="1" i="1" dirty="0"/>
          </a:p>
          <a:p>
            <a:pPr marL="0" indent="0">
              <a:buNone/>
            </a:pPr>
            <a:r>
              <a:rPr lang="ru-RU" sz="2000" b="1" i="1" dirty="0" smtClean="0"/>
              <a:t>В </a:t>
            </a:r>
            <a:r>
              <a:rPr lang="ru-RU" sz="2000" b="1" i="1" dirty="0"/>
              <a:t>целях предупреждения производственного травматизма и профессиональных заболеваний работодатель самостоятельно осуществляет учет и рассмотрение обстоятельств и причин, приведших к возникновению микроповреждений (микротравм) работников.</a:t>
            </a:r>
          </a:p>
          <a:p>
            <a:pPr marL="0" indent="0">
              <a:buNone/>
            </a:pPr>
            <a:r>
              <a:rPr lang="ru-RU" sz="2000" b="1" i="1" dirty="0" smtClean="0"/>
              <a:t>Основанием </a:t>
            </a:r>
            <a:r>
              <a:rPr lang="ru-RU" sz="2000" b="1" i="1" dirty="0"/>
              <a:t>для регистрации микроповреждения (микротравмы) работника и рассмотрения обстоятельств и причин, приведших к его возникновению, является обращение пострадавшего к своему непосредственному или вышестоящему руководителю, работодателю (его представителю).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66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398" y="1904999"/>
            <a:ext cx="10795001" cy="393700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b="1" dirty="0"/>
              <a:t>Приказ Министерства труда и социальной защиты РФ от 15 сентября 2021 г. N </a:t>
            </a:r>
            <a:r>
              <a:rPr lang="ru-RU" sz="2800" b="1" dirty="0" smtClean="0"/>
              <a:t>632н «Об </a:t>
            </a:r>
            <a:r>
              <a:rPr lang="ru-RU" sz="2800" b="1" dirty="0"/>
              <a:t>утверждении рекомендаций по учету микроповреждений (микротравм) </a:t>
            </a:r>
            <a:r>
              <a:rPr lang="ru-RU" sz="2800" b="1" dirty="0" smtClean="0"/>
              <a:t>работников»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800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Микроповреждения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8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7400" y="2324099"/>
            <a:ext cx="11208442" cy="39370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i="1" dirty="0"/>
              <a:t>В целях учета и рассмотрения обстоятельств и причин, приведших к возникновению микроповреждений (микротравм) работников, предупреждения производственного травматизма, работодателю рекомендуется: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800" b="1" i="1" dirty="0" smtClean="0"/>
              <a:t>утвердить </a:t>
            </a:r>
            <a:r>
              <a:rPr lang="ru-RU" sz="1800" b="1" i="1" dirty="0"/>
              <a:t>локальным нормативным актом порядок учета микроповреждений (микротравм) </a:t>
            </a:r>
            <a:r>
              <a:rPr lang="ru-RU" sz="1800" b="1" i="1" dirty="0" smtClean="0"/>
              <a:t>работников…;</a:t>
            </a:r>
            <a:endParaRPr lang="ru-RU" sz="1800" b="1" i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800" b="1" i="1" dirty="0" smtClean="0"/>
              <a:t>организовать </a:t>
            </a:r>
            <a:r>
              <a:rPr lang="ru-RU" sz="1800" b="1" i="1" dirty="0"/>
              <a:t>ознакомление должностных лиц с порядком учета микроповреждений (микротравм) работников;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800" b="1" i="1" dirty="0" smtClean="0"/>
              <a:t>организовать </a:t>
            </a:r>
            <a:r>
              <a:rPr lang="ru-RU" sz="1800" b="1" i="1" dirty="0"/>
              <a:t>информирование работников о действиях при получении микроповреждения (микротравмы</a:t>
            </a:r>
            <a:r>
              <a:rPr lang="ru-RU" sz="1800" b="1" i="1" dirty="0" smtClean="0"/>
              <a:t>);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1800" b="1" dirty="0"/>
          </a:p>
          <a:p>
            <a:pPr>
              <a:buFont typeface="Wingdings" panose="05000000000000000000" pitchFamily="2" charset="2"/>
              <a:buChar char="ü"/>
            </a:pPr>
            <a:endParaRPr lang="ru-RU" sz="1800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Микроповреждения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24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398" y="1904999"/>
            <a:ext cx="10795001" cy="393700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1800" b="1" i="1" dirty="0"/>
              <a:t>организовать рассмотрение обстоятельств, выявление причин, приводящих к микроповреждениям (микротравмам) работников, и фиксацию результатов рассмотрения в Справке о рассмотрении обстоятельств и причин, приведших к возникновению микроповреждения (микротравмы) работника, …;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b="1" i="1" dirty="0" smtClean="0"/>
              <a:t>организовать </a:t>
            </a:r>
            <a:r>
              <a:rPr lang="ru-RU" sz="1800" b="1" i="1" dirty="0"/>
              <a:t>регистрацию происшедших микроповреждений (микротравм) в Журнале учета микроповреждений (микротравм) работников (рекомендуемый образец приведен в приложении N 2 к настоящим Рекомендациям) или ином определенном работодателем документе, содержащем, в том числе рекомендуемые сведения, отраженные в Журнале учета микроповреждения (микротравм) работников (далее - Журнал);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b="1" i="1" dirty="0" smtClean="0"/>
              <a:t>установить </a:t>
            </a:r>
            <a:r>
              <a:rPr lang="ru-RU" sz="1800" b="1" i="1" dirty="0"/>
              <a:t>место и сроки хранения Справки и Журнала. Рекомендованный срок хранения Справки и Журнала составляет не менее 1 года.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Микроповреждения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82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92"/>
            <a:ext cx="12192000" cy="6839415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67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7298" y="1930130"/>
            <a:ext cx="10795001" cy="39370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i="1" dirty="0"/>
              <a:t>Приказ Минтруда России от 20.04.2022 N 223н "Об утверждении Положения об особенностях расследования несчастных случаев на производстве в отдельных отраслях и организациях, форм документов, соответствующих классификаторов, необходимых для расследования несчастных случаев на производстве" </a:t>
            </a:r>
            <a:endParaRPr lang="ru-RU" sz="2800" b="1" i="1" dirty="0" smtClean="0"/>
          </a:p>
          <a:p>
            <a:pPr marL="0" indent="0">
              <a:buNone/>
            </a:pPr>
            <a:r>
              <a:rPr lang="ru-RU" sz="2000" b="1" i="1" dirty="0" smtClean="0"/>
              <a:t>(</a:t>
            </a:r>
            <a:r>
              <a:rPr lang="ru-RU" sz="2000" b="1" i="1" dirty="0"/>
              <a:t>Зарегистрировано в Минюсте России 01.06.2022 N 68673)</a:t>
            </a:r>
            <a:endParaRPr lang="ru-RU" sz="2800" b="1" i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Расследование несчастных случаев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34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6134" y="0"/>
            <a:ext cx="7704667" cy="19812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регуляторной гильотины в области охраны труда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8400" y="1496153"/>
            <a:ext cx="10845800" cy="47955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solidFill>
                  <a:srgbClr val="00B050"/>
                </a:solidFill>
              </a:rPr>
              <a:t>СОХРАНЕНО 122 ДОКУМЕНТОВ</a:t>
            </a:r>
          </a:p>
          <a:p>
            <a:pPr marL="0" indent="0">
              <a:buNone/>
            </a:pPr>
            <a:r>
              <a:rPr lang="ru-RU" sz="1600" dirty="0"/>
              <a:t>1. Постановление Правительства РФ от 31.12.2020 № 2467 «Об утверждении перечня нормативных правовых актов, … содержащих обязательные требования, в отношении которых не применяются положения частей 1, 2 и 3 статьи 15 Федерального закона «Об обязательных требованиях в Российской Федерации» </a:t>
            </a:r>
          </a:p>
          <a:p>
            <a:pPr marL="0" indent="0">
              <a:buNone/>
            </a:pPr>
            <a:r>
              <a:rPr lang="ru-RU" sz="1600" b="1" dirty="0">
                <a:solidFill>
                  <a:srgbClr val="FF0000"/>
                </a:solidFill>
              </a:rPr>
              <a:t>ОТМЕНЕНО 290 ДОКУМЕНТОВ</a:t>
            </a:r>
          </a:p>
          <a:p>
            <a:pPr marL="0" indent="0">
              <a:buNone/>
            </a:pPr>
            <a:r>
              <a:rPr lang="ru-RU" sz="1600" dirty="0"/>
              <a:t>2 Постановление Правительства РФ от 04.08.2020 № 1181 «О признании утратившими силу некоторых актов, … содержащих обязательные требования, …» </a:t>
            </a:r>
            <a:r>
              <a:rPr lang="ru-RU" sz="1600" dirty="0">
                <a:solidFill>
                  <a:srgbClr val="FF0000"/>
                </a:solidFill>
              </a:rPr>
              <a:t>61 документ</a:t>
            </a:r>
          </a:p>
          <a:p>
            <a:pPr marL="0" indent="0">
              <a:buNone/>
            </a:pPr>
            <a:r>
              <a:rPr lang="ru-RU" sz="1600" dirty="0"/>
              <a:t>3. Приказ </a:t>
            </a:r>
            <a:r>
              <a:rPr lang="ru-RU" sz="1600" dirty="0" err="1"/>
              <a:t>Минкомсвязи</a:t>
            </a:r>
            <a:r>
              <a:rPr lang="ru-RU" sz="1600" dirty="0"/>
              <a:t> России от 12.08.2020 № 394 «О признании утратившими силу некоторых правовых актов в области охраны труда в сфере связи, массовых коммуникаций и информационных технологий» </a:t>
            </a:r>
            <a:r>
              <a:rPr lang="ru-RU" sz="1600" dirty="0">
                <a:solidFill>
                  <a:srgbClr val="FF0000"/>
                </a:solidFill>
              </a:rPr>
              <a:t>33 документа</a:t>
            </a:r>
          </a:p>
          <a:p>
            <a:pPr marL="0" indent="0">
              <a:buNone/>
            </a:pPr>
            <a:r>
              <a:rPr lang="ru-RU" sz="1600" dirty="0"/>
              <a:t>4. Приказ Минэкономразвития России от 02.09.2020 № 566 «О признании не подлежащими применению актов Министерства экономики Российской Федерации» </a:t>
            </a:r>
            <a:r>
              <a:rPr lang="ru-RU" sz="1600" dirty="0">
                <a:solidFill>
                  <a:srgbClr val="FF0000"/>
                </a:solidFill>
              </a:rPr>
              <a:t>124 документа</a:t>
            </a:r>
          </a:p>
          <a:p>
            <a:pPr marL="0" indent="0">
              <a:buNone/>
            </a:pPr>
            <a:r>
              <a:rPr lang="ru-RU" sz="1600" dirty="0"/>
              <a:t>5. Приказ Минздрава России от 17.08.2020 № 853 «О признании утратившими силу ведомственных актов федеральных органов исполнительной власти, содержащих обязательные требования в сфере охраны труда» </a:t>
            </a:r>
            <a:r>
              <a:rPr lang="ru-RU" sz="1600" dirty="0">
                <a:solidFill>
                  <a:srgbClr val="FF0000"/>
                </a:solidFill>
              </a:rPr>
              <a:t>2 документа</a:t>
            </a:r>
          </a:p>
          <a:p>
            <a:pPr marL="0" indent="0">
              <a:buNone/>
            </a:pPr>
            <a:r>
              <a:rPr lang="ru-RU" sz="1600" dirty="0"/>
              <a:t>6. Приказ Минтранса России от 14.08.2020 № 308 «О признании утратившими силу актов Министерства транспорта Российской Федерации по вопросам охраны труда» </a:t>
            </a:r>
            <a:r>
              <a:rPr lang="ru-RU" sz="1600" dirty="0">
                <a:solidFill>
                  <a:srgbClr val="FF0000"/>
                </a:solidFill>
              </a:rPr>
              <a:t>70 документов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83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3200" y="373312"/>
            <a:ext cx="10540999" cy="947488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реализации механизма регуляторной гильотины в области охраны труда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2600" y="5925190"/>
            <a:ext cx="4565242" cy="475610"/>
          </a:xfrm>
        </p:spPr>
        <p:txBody>
          <a:bodyPr>
            <a:noAutofit/>
          </a:bodyPr>
          <a:lstStyle/>
          <a:p>
            <a:endParaRPr lang="ru-RU" sz="2800" dirty="0"/>
          </a:p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СОКРАЩЕНИЕ НА 93,3 %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174286"/>
              </p:ext>
            </p:extLst>
          </p:nvPr>
        </p:nvGraphicFramePr>
        <p:xfrm>
          <a:off x="1473200" y="1689098"/>
          <a:ext cx="10540999" cy="42360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9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354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Группа НПА</a:t>
                      </a:r>
                      <a:r>
                        <a:rPr lang="ru-RU" b="1" baseline="0" dirty="0" smtClean="0"/>
                        <a:t> в области охраны труда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Исходное состояние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Планируемый результат</a:t>
                      </a:r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66">
                <a:tc>
                  <a:txBody>
                    <a:bodyPr/>
                    <a:lstStyle/>
                    <a:p>
                      <a:r>
                        <a:rPr lang="ru-RU" dirty="0" smtClean="0"/>
                        <a:t>НПА по процессам СУОТ (по ТК РФ)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547">
                <a:tc>
                  <a:txBody>
                    <a:bodyPr/>
                    <a:lstStyle/>
                    <a:p>
                      <a:r>
                        <a:rPr lang="ru-RU" dirty="0" smtClean="0"/>
                        <a:t>Акты, регламентирующие гарантии и компенсации за вредные условия труда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102</a:t>
                      </a:r>
                      <a:endParaRPr lang="ru-RU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166"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Методические рекомендации и иные НПА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</a:t>
                      </a:r>
                      <a:endParaRPr lang="ru-RU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166"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Правила по охране труда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166">
                <a:tc>
                  <a:txBody>
                    <a:bodyPr/>
                    <a:lstStyle/>
                    <a:p>
                      <a:r>
                        <a:rPr lang="ru-RU" dirty="0" smtClean="0"/>
                        <a:t>Типовые нормы бесплатной выдачи СИЗ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8166">
                <a:tc>
                  <a:txBody>
                    <a:bodyPr/>
                    <a:lstStyle/>
                    <a:p>
                      <a:r>
                        <a:rPr lang="ru-RU" dirty="0" smtClean="0"/>
                        <a:t>Типовые инструкции по охране труда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725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816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Всего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1100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73</a:t>
                      </a:r>
                      <a:endParaRPr lang="ru-RU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95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100" y="0"/>
            <a:ext cx="10299699" cy="847289"/>
          </a:xfrm>
        </p:spPr>
        <p:txBody>
          <a:bodyPr>
            <a:noAutofit/>
          </a:bodyPr>
          <a:lstStyle/>
          <a:p>
            <a:r>
              <a:rPr lang="ru-RU" sz="2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изменения для всех правил по охране труда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7800" y="847290"/>
            <a:ext cx="10604500" cy="515252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1) Права работодателя:</a:t>
            </a:r>
          </a:p>
          <a:p>
            <a:pPr marL="0" indent="0" algn="just">
              <a:buNone/>
            </a:pPr>
            <a:r>
              <a:rPr lang="ru-RU" b="1" dirty="0" smtClean="0"/>
              <a:t>• </a:t>
            </a:r>
            <a:r>
              <a:rPr lang="ru-RU" b="1" u="sng" dirty="0" smtClean="0"/>
              <a:t>устанавливать </a:t>
            </a:r>
            <a:r>
              <a:rPr lang="ru-RU" b="1" u="sng" dirty="0"/>
              <a:t>дополнительные требования безопасности исходя из оценки уровня профессионального риска</a:t>
            </a:r>
            <a:r>
              <a:rPr lang="ru-RU" b="1" dirty="0"/>
              <a:t>. При </a:t>
            </a:r>
            <a:r>
              <a:rPr lang="ru-RU" b="1" dirty="0" smtClean="0"/>
              <a:t>этом, такие </a:t>
            </a:r>
            <a:r>
              <a:rPr lang="ru-RU" b="1" dirty="0"/>
              <a:t>требования должны содержаться в инструкциях по охране труда, доводиться до работника в виде </a:t>
            </a:r>
            <a:r>
              <a:rPr lang="ru-RU" b="1" dirty="0" smtClean="0"/>
              <a:t>распоряжений, указаний</a:t>
            </a:r>
            <a:r>
              <a:rPr lang="ru-RU" b="1" dirty="0"/>
              <a:t>, инструктажа;</a:t>
            </a:r>
          </a:p>
          <a:p>
            <a:pPr marL="0" indent="0" algn="just">
              <a:buNone/>
            </a:pPr>
            <a:r>
              <a:rPr lang="ru-RU" b="1" dirty="0" smtClean="0"/>
              <a:t>• в </a:t>
            </a:r>
            <a:r>
              <a:rPr lang="ru-RU" b="1" dirty="0"/>
              <a:t>целях контроля за безопасным производством работ применять приборы, устройства, оборудование и (или) </a:t>
            </a:r>
            <a:r>
              <a:rPr lang="ru-RU" b="1" dirty="0" smtClean="0"/>
              <a:t>комплекс (систему</a:t>
            </a:r>
            <a:r>
              <a:rPr lang="ru-RU" b="1" dirty="0"/>
              <a:t>) приборов, устройств, оборудования, обеспечивающие дистанционную </a:t>
            </a:r>
            <a:r>
              <a:rPr lang="ru-RU" b="1" dirty="0" smtClean="0"/>
              <a:t>видео-, </a:t>
            </a:r>
            <a:r>
              <a:rPr lang="ru-RU" b="1" dirty="0"/>
              <a:t>аудио или иную </a:t>
            </a:r>
            <a:r>
              <a:rPr lang="ru-RU" b="1" dirty="0" smtClean="0"/>
              <a:t>фиксацию процессов </a:t>
            </a:r>
            <a:r>
              <a:rPr lang="ru-RU" b="1" dirty="0"/>
              <a:t>производства работ</a:t>
            </a:r>
          </a:p>
          <a:p>
            <a:pPr marL="0" indent="0" algn="just">
              <a:buNone/>
            </a:pPr>
            <a:r>
              <a:rPr lang="ru-RU" b="1" dirty="0" smtClean="0"/>
              <a:t>• </a:t>
            </a:r>
            <a:r>
              <a:rPr lang="ru-RU" b="1" u="sng" dirty="0" smtClean="0"/>
              <a:t>вести </a:t>
            </a:r>
            <a:r>
              <a:rPr lang="ru-RU" b="1" u="sng" dirty="0"/>
              <a:t>документооборот в области охраны труда в электронном виде с использованием электронной подписи</a:t>
            </a:r>
            <a:r>
              <a:rPr lang="ru-RU" b="1" dirty="0"/>
              <a:t>;</a:t>
            </a:r>
          </a:p>
          <a:p>
            <a:pPr marL="0" indent="0" algn="just">
              <a:buNone/>
            </a:pPr>
            <a:r>
              <a:rPr lang="ru-RU" b="1" dirty="0" smtClean="0"/>
              <a:t>• оформлять </a:t>
            </a:r>
            <a:r>
              <a:rPr lang="ru-RU" b="1" dirty="0"/>
              <a:t>единый наряд допуск на несколько видов работ (при совместном их производстве).</a:t>
            </a:r>
          </a:p>
          <a:p>
            <a:pPr marL="0" indent="0" algn="just">
              <a:buNone/>
            </a:pPr>
            <a:r>
              <a:rPr lang="ru-RU" b="1" dirty="0" smtClean="0"/>
              <a:t>2) Обязанность </a:t>
            </a:r>
            <a:r>
              <a:rPr lang="ru-RU" b="1" dirty="0"/>
              <a:t>работодателя:</a:t>
            </a:r>
          </a:p>
          <a:p>
            <a:pPr marL="0" indent="0" algn="just">
              <a:buNone/>
            </a:pPr>
            <a:r>
              <a:rPr lang="ru-RU" b="1" dirty="0" smtClean="0"/>
              <a:t>• при </a:t>
            </a:r>
            <a:r>
              <a:rPr lang="ru-RU" b="1" dirty="0"/>
              <a:t>организации выполнения работ, связанных с воздействием на работников </a:t>
            </a:r>
            <a:r>
              <a:rPr lang="ru-RU" b="1" dirty="0" err="1"/>
              <a:t>травмоопасных</a:t>
            </a:r>
            <a:r>
              <a:rPr lang="ru-RU" b="1" dirty="0"/>
              <a:t> производственных </a:t>
            </a:r>
            <a:r>
              <a:rPr lang="ru-RU" b="1" dirty="0" smtClean="0"/>
              <a:t>факторов, работодатель </a:t>
            </a:r>
            <a:r>
              <a:rPr lang="ru-RU" b="1" dirty="0"/>
              <a:t>обязан принять меры по их исключению или снижению профессионального риска </a:t>
            </a:r>
            <a:r>
              <a:rPr lang="ru-RU" b="1" dirty="0" err="1"/>
              <a:t>травмирования</a:t>
            </a:r>
            <a:r>
              <a:rPr lang="ru-RU" b="1" dirty="0"/>
              <a:t> </a:t>
            </a:r>
            <a:r>
              <a:rPr lang="ru-RU" b="1" dirty="0" smtClean="0"/>
              <a:t>до допустимого </a:t>
            </a:r>
            <a:r>
              <a:rPr lang="ru-RU" b="1" dirty="0"/>
              <a:t>уровня.</a:t>
            </a:r>
          </a:p>
          <a:p>
            <a:pPr marL="0" indent="0" algn="just">
              <a:buNone/>
            </a:pPr>
            <a:r>
              <a:rPr lang="ru-RU" b="1" dirty="0" smtClean="0"/>
              <a:t>3) </a:t>
            </a:r>
            <a:r>
              <a:rPr lang="ru-RU" b="1" dirty="0"/>
              <a:t>Срок действия правил 5 лет.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9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65942" y="2891954"/>
            <a:ext cx="9461497" cy="94248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 июля 2021 г. N 311-ФЗ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внесении изменений в Трудовой кодекс РФ"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7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 июля 2021 г. N 311-ФЗ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внесении изменений в Трудовой кодекс РФ"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3784" y="1282700"/>
            <a:ext cx="10718800" cy="52705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Статья 209.1. Основные принципы обеспечения безопасности труда</a:t>
            </a:r>
          </a:p>
          <a:p>
            <a:pPr marL="0" indent="0">
              <a:buNone/>
            </a:pPr>
            <a:r>
              <a:rPr lang="ru-RU" i="1" dirty="0"/>
              <a:t>Основными принципами обеспечения безопасности труда являются: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/>
              <a:t>предупреждение и профилактика опасностей;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i="1" dirty="0"/>
              <a:t>минимизация повреждения здоровья работников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endParaRPr lang="ru-RU" sz="2100" i="1" dirty="0" smtClean="0"/>
          </a:p>
          <a:p>
            <a:pPr marL="0" indent="0">
              <a:buNone/>
            </a:pPr>
            <a:r>
              <a:rPr lang="ru-RU" sz="2100" i="1" u="sng" dirty="0" smtClean="0"/>
              <a:t>Принцип </a:t>
            </a:r>
            <a:r>
              <a:rPr lang="ru-RU" sz="2100" i="1" u="sng" dirty="0"/>
              <a:t>предупреждения и профилактики опасностей</a:t>
            </a:r>
            <a:r>
              <a:rPr lang="ru-RU" sz="2100" i="1" dirty="0"/>
              <a:t> означает, что работодатель систематически должен реализовывать мероприятия по улучшению условий труда, включая ликвидацию или снижение уровней профессиональных рисков или недопущение повышения их уровней, с соблюдением приоритетности реализации таких мероприятий.</a:t>
            </a:r>
          </a:p>
          <a:p>
            <a:pPr marL="0" indent="0">
              <a:buNone/>
            </a:pPr>
            <a:r>
              <a:rPr lang="ru-RU" sz="2100" i="1" u="sng" dirty="0" smtClean="0"/>
              <a:t>Принцип </a:t>
            </a:r>
            <a:r>
              <a:rPr lang="ru-RU" sz="2100" i="1" u="sng" dirty="0"/>
              <a:t>минимизации повреждения здоровья работников</a:t>
            </a:r>
            <a:r>
              <a:rPr lang="ru-RU" sz="2100" i="1" dirty="0"/>
              <a:t> означает, что работодателем должны быть предусмотрены меры, обеспечивающие постоянную готовность к локализации (минимизации) и ликвидации последствий реализации профессиональных рисков.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66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3200" y="101600"/>
            <a:ext cx="10363199" cy="98058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 июля 2021 г. N 311-ФЗ</a:t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внесении изменений в Трудовой кодекс РФ"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399" y="1300285"/>
            <a:ext cx="10718799" cy="5270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Статья 212. Государственные нормативные требования охраны труда и национальные стандарты безопасности труда</a:t>
            </a:r>
          </a:p>
          <a:p>
            <a:pPr marL="0" indent="0">
              <a:buNone/>
            </a:pPr>
            <a:r>
              <a:rPr lang="ru-RU" sz="2000" b="1" i="1" dirty="0"/>
              <a:t>Государственными нормативными требованиями охраны труда устанавливаются правила, процедуры, критерии и нормативы, направленные на сохранение жизни и здоровья работников в процессе трудовой деятельности</a:t>
            </a:r>
            <a:r>
              <a:rPr lang="ru-RU" sz="2000" b="1" i="1" dirty="0" smtClean="0"/>
              <a:t>.</a:t>
            </a:r>
          </a:p>
          <a:p>
            <a:pPr marL="0" indent="0">
              <a:buNone/>
            </a:pPr>
            <a:r>
              <a:rPr lang="ru-RU" sz="2000" b="1" i="1" dirty="0" smtClean="0"/>
              <a:t>…</a:t>
            </a:r>
          </a:p>
          <a:p>
            <a:pPr marL="0" indent="0">
              <a:buNone/>
            </a:pPr>
            <a:r>
              <a:rPr lang="ru-RU" sz="2000" b="1" i="1" dirty="0"/>
              <a:t>Государственные нормативные требования охраны труда </a:t>
            </a:r>
            <a:r>
              <a:rPr lang="ru-RU" sz="2000" b="1" i="1" u="sng" dirty="0"/>
              <a:t>обязательны для исполнения юридическими и физическими лицами при осуществлении ими любых видов деятельности</a:t>
            </a:r>
            <a:r>
              <a:rPr lang="ru-RU" sz="2000" b="1" i="1" dirty="0"/>
              <a:t>, в том </a:t>
            </a:r>
            <a:r>
              <a:rPr lang="ru-RU" sz="2000" b="1" i="1" dirty="0" smtClean="0"/>
              <a:t>числе …</a:t>
            </a:r>
            <a:endParaRPr lang="ru-RU" sz="2000" b="1" i="1" dirty="0"/>
          </a:p>
          <a:p>
            <a:endParaRPr lang="ru-RU" b="1" dirty="0"/>
          </a:p>
          <a:p>
            <a:endParaRPr lang="ru-RU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8DC5-B7AC-4074-8F3E-B51CE7706A9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11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1847</TotalTime>
  <Words>3786</Words>
  <Application>Microsoft Office PowerPoint</Application>
  <PresentationFormat>Широкоэкранный</PresentationFormat>
  <Paragraphs>264</Paragraphs>
  <Slides>38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3" baseType="lpstr">
      <vt:lpstr>Arial</vt:lpstr>
      <vt:lpstr>Calibri</vt:lpstr>
      <vt:lpstr>Corbel</vt:lpstr>
      <vt:lpstr>Wingdings</vt:lpstr>
      <vt:lpstr>Параллакс</vt:lpstr>
      <vt:lpstr>Об изменениях  законодательства в области охраны труда</vt:lpstr>
      <vt:lpstr>Федеральный закон от 31 июля 2020 г. N 247-ФЗ "Об обязательных требованиях в Российской Федерации"</vt:lpstr>
      <vt:lpstr>Федеральный закон от 31 июля 2020 г. N 247-ФЗ "Об обязательных требованиях в Российской Федерации"</vt:lpstr>
      <vt:lpstr>Результаты регуляторной гильотины в области охраны труда </vt:lpstr>
      <vt:lpstr>Результаты реализации механизма регуляторной гильотины в области охраны труда</vt:lpstr>
      <vt:lpstr>Общие изменения для всех правил по охране труда</vt:lpstr>
      <vt:lpstr>Федеральный закон от 2 июля 2021 г. N 311-ФЗ "О внесении изменений в Трудовой кодекс РФ"</vt:lpstr>
      <vt:lpstr>Федеральный закон от 2 июля 2021 г. N 311-ФЗ "О внесении изменений в Трудовой кодекс РФ"</vt:lpstr>
      <vt:lpstr>Федеральный закон от 2 июля 2021 г. N 311-ФЗ "О внесении изменений в Трудовой кодекс РФ"</vt:lpstr>
      <vt:lpstr>Федеральный закон от 2 июля 2021 г. N 311-ФЗ "О внесении изменений в Трудовой кодекс РФ"</vt:lpstr>
      <vt:lpstr>Федеральный закон от 2 июля 2021 г. N 311-ФЗ "О внесении изменений в Трудовой кодекс РФ"</vt:lpstr>
      <vt:lpstr>Федеральный закон от 2 июля 2021 г. N 311-ФЗ "О внесении изменений в Трудовой кодекс РФ"</vt:lpstr>
      <vt:lpstr>Федеральный закон от 2 июля 2021 г. N 311-ФЗ "О внесении изменений в Трудовой кодекс РФ"</vt:lpstr>
      <vt:lpstr>Информирование работников об условиях и охране труда</vt:lpstr>
      <vt:lpstr>Федеральный закон от 2 июля 2021 г. N 311-ФЗ "О внесении изменений в Трудовой кодекс РФ"</vt:lpstr>
      <vt:lpstr>Система управления охраной труда</vt:lpstr>
      <vt:lpstr>Федеральный закон от 2 июля 2021 г. N 311-ФЗ "О внесении изменений в Трудовой кодекс РФ"</vt:lpstr>
      <vt:lpstr>Оценка профессиональных рисков</vt:lpstr>
      <vt:lpstr>Презентация PowerPoint</vt:lpstr>
      <vt:lpstr>Презентация PowerPoint</vt:lpstr>
      <vt:lpstr>Федеральный закон от 2 июля 2021 г. N 311-ФЗ "О внесении изменений в Трудовой кодекс РФ"</vt:lpstr>
      <vt:lpstr>Обучение по охране труда</vt:lpstr>
      <vt:lpstr>Федеральный закон от 2 июля 2021 г. N 311-ФЗ "О внесении изменений в Трудовой кодекс РФ"</vt:lpstr>
      <vt:lpstr>Медицинские осмотры</vt:lpstr>
      <vt:lpstr>Психиатрическое освидетельствование (БЫЛО!!!)</vt:lpstr>
      <vt:lpstr>Психиатрическое освидетельствование (СТАЛО!!!)</vt:lpstr>
      <vt:lpstr>Федеральный закон от 2 июля 2021 г. N 311-ФЗ "О внесении изменений в Трудовой кодекс РФ"</vt:lpstr>
      <vt:lpstr>Обеспечение СИЗ</vt:lpstr>
      <vt:lpstr>Федеральный закон от 2 июля 2021 г. N 311-ФЗ "О внесении изменений в Трудовой кодекс РФ"</vt:lpstr>
      <vt:lpstr>Служба охраны труда</vt:lpstr>
      <vt:lpstr>Служба охраны труда</vt:lpstr>
      <vt:lpstr>Федеральный закон от 2 июля 2021 г. N 311-ФЗ "О внесении изменений в Трудовой кодекс РФ"</vt:lpstr>
      <vt:lpstr>Федеральный закон от 2 июля 2021 г. N 311-ФЗ "О внесении изменений в Трудовой кодекс РФ"</vt:lpstr>
      <vt:lpstr>Микроповреждения</vt:lpstr>
      <vt:lpstr>Микроповреждения</vt:lpstr>
      <vt:lpstr>Микроповреждения</vt:lpstr>
      <vt:lpstr>Презентация PowerPoint</vt:lpstr>
      <vt:lpstr>Расследование несчастных случаев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изменениях  законодательства в области охраны труда</dc:title>
  <dc:creator>User</dc:creator>
  <cp:lastModifiedBy>Александр</cp:lastModifiedBy>
  <cp:revision>76</cp:revision>
  <cp:lastPrinted>2022-03-10T11:14:24Z</cp:lastPrinted>
  <dcterms:created xsi:type="dcterms:W3CDTF">2021-02-24T06:56:16Z</dcterms:created>
  <dcterms:modified xsi:type="dcterms:W3CDTF">2022-10-11T12:07:05Z</dcterms:modified>
  <cp:contentStatus/>
</cp:coreProperties>
</file>